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18"/>
  </p:notesMasterIdLst>
  <p:sldIdLst>
    <p:sldId id="256" r:id="rId2"/>
    <p:sldId id="257" r:id="rId3"/>
    <p:sldId id="271" r:id="rId4"/>
    <p:sldId id="258" r:id="rId5"/>
    <p:sldId id="272" r:id="rId6"/>
    <p:sldId id="277" r:id="rId7"/>
    <p:sldId id="263" r:id="rId8"/>
    <p:sldId id="273" r:id="rId9"/>
    <p:sldId id="266" r:id="rId10"/>
    <p:sldId id="274" r:id="rId11"/>
    <p:sldId id="276" r:id="rId12"/>
    <p:sldId id="275" r:id="rId13"/>
    <p:sldId id="270" r:id="rId14"/>
    <p:sldId id="268" r:id="rId15"/>
    <p:sldId id="269" r:id="rId16"/>
    <p:sldId id="27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75960" autoAdjust="0"/>
  </p:normalViewPr>
  <p:slideViewPr>
    <p:cSldViewPr snapToGrid="0">
      <p:cViewPr varScale="1">
        <p:scale>
          <a:sx n="74" d="100"/>
          <a:sy n="74" d="100"/>
        </p:scale>
        <p:origin x="103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ranidharan R" userId="9096d1add2f57de6" providerId="LiveId" clId="{35F739CD-5E0C-4043-B5BB-CDD334FC0C23}"/>
    <pc:docChg chg="undo custSel modSld">
      <pc:chgData name="Dharanidharan R" userId="9096d1add2f57de6" providerId="LiveId" clId="{35F739CD-5E0C-4043-B5BB-CDD334FC0C23}" dt="2025-09-30T06:25:41.135" v="400" actId="20577"/>
      <pc:docMkLst>
        <pc:docMk/>
      </pc:docMkLst>
      <pc:sldChg chg="modNotesTx">
        <pc:chgData name="Dharanidharan R" userId="9096d1add2f57de6" providerId="LiveId" clId="{35F739CD-5E0C-4043-B5BB-CDD334FC0C23}" dt="2025-09-30T05:07:49.575" v="5" actId="20577"/>
        <pc:sldMkLst>
          <pc:docMk/>
          <pc:sldMk cId="3613883410" sldId="256"/>
        </pc:sldMkLst>
      </pc:sldChg>
      <pc:sldChg chg="modSp mod modNotesTx">
        <pc:chgData name="Dharanidharan R" userId="9096d1add2f57de6" providerId="LiveId" clId="{35F739CD-5E0C-4043-B5BB-CDD334FC0C23}" dt="2025-09-30T05:17:16.070" v="226" actId="20577"/>
        <pc:sldMkLst>
          <pc:docMk/>
          <pc:sldMk cId="3513627756" sldId="257"/>
        </pc:sldMkLst>
        <pc:spChg chg="mod">
          <ac:chgData name="Dharanidharan R" userId="9096d1add2f57de6" providerId="LiveId" clId="{35F739CD-5E0C-4043-B5BB-CDD334FC0C23}" dt="2025-09-30T05:16:49.684" v="214" actId="27636"/>
          <ac:spMkLst>
            <pc:docMk/>
            <pc:sldMk cId="3513627756" sldId="257"/>
            <ac:spMk id="3" creationId="{23E9892F-7B35-530E-BCBC-43D97C6ADF83}"/>
          </ac:spMkLst>
        </pc:spChg>
      </pc:sldChg>
      <pc:sldChg chg="modSp mod modNotesTx">
        <pc:chgData name="Dharanidharan R" userId="9096d1add2f57de6" providerId="LiveId" clId="{35F739CD-5E0C-4043-B5BB-CDD334FC0C23}" dt="2025-09-30T06:25:41.135" v="400" actId="20577"/>
        <pc:sldMkLst>
          <pc:docMk/>
          <pc:sldMk cId="1742485733" sldId="258"/>
        </pc:sldMkLst>
        <pc:spChg chg="mod">
          <ac:chgData name="Dharanidharan R" userId="9096d1add2f57de6" providerId="LiveId" clId="{35F739CD-5E0C-4043-B5BB-CDD334FC0C23}" dt="2025-09-30T06:03:07.167" v="398" actId="20577"/>
          <ac:spMkLst>
            <pc:docMk/>
            <pc:sldMk cId="1742485733" sldId="258"/>
            <ac:spMk id="3" creationId="{ADCBB58D-F1D0-500C-6A0A-2CCE3410A843}"/>
          </ac:spMkLst>
        </pc:spChg>
      </pc:sldChg>
      <pc:sldChg chg="modNotesTx">
        <pc:chgData name="Dharanidharan R" userId="9096d1add2f57de6" providerId="LiveId" clId="{35F739CD-5E0C-4043-B5BB-CDD334FC0C23}" dt="2025-09-30T05:19:44.790" v="283" actId="20577"/>
        <pc:sldMkLst>
          <pc:docMk/>
          <pc:sldMk cId="4112362974" sldId="259"/>
        </pc:sldMkLst>
      </pc:sldChg>
      <pc:sldChg chg="modSp mod">
        <pc:chgData name="Dharanidharan R" userId="9096d1add2f57de6" providerId="LiveId" clId="{35F739CD-5E0C-4043-B5BB-CDD334FC0C23}" dt="2025-09-30T05:22:26.086" v="386" actId="20577"/>
        <pc:sldMkLst>
          <pc:docMk/>
          <pc:sldMk cId="3886161994" sldId="266"/>
        </pc:sldMkLst>
        <pc:spChg chg="mod">
          <ac:chgData name="Dharanidharan R" userId="9096d1add2f57de6" providerId="LiveId" clId="{35F739CD-5E0C-4043-B5BB-CDD334FC0C23}" dt="2025-09-30T05:22:26.086" v="386" actId="20577"/>
          <ac:spMkLst>
            <pc:docMk/>
            <pc:sldMk cId="3886161994" sldId="266"/>
            <ac:spMk id="3" creationId="{460F8E29-B458-39AD-D540-2456E0BC65C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A3BCC-4A5A-427A-9480-EED47BDE2E58}"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C6ECD-A2B3-4F50-AAEC-76B05089E4E7}" type="slidenum">
              <a:rPr lang="en-US" smtClean="0"/>
              <a:t>‹#›</a:t>
            </a:fld>
            <a:endParaRPr lang="en-US"/>
          </a:p>
        </p:txBody>
      </p:sp>
    </p:spTree>
    <p:extLst>
      <p:ext uri="{BB962C8B-B14F-4D97-AF65-F5344CB8AC3E}">
        <p14:creationId xmlns:p14="http://schemas.microsoft.com/office/powerpoint/2010/main" val="3057517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 We are Devkumar Barot and Dharanidharan R. Today, we’ll be presenting our project </a:t>
            </a:r>
            <a:r>
              <a:rPr lang="en-US" b="1" dirty="0"/>
              <a:t>Study of Bloodstain Distribution</a:t>
            </a:r>
            <a:r>
              <a:rPr lang="en-US" dirty="0"/>
              <a:t> which combines concepts of digital image processing with forensic analysis."</a:t>
            </a:r>
          </a:p>
        </p:txBody>
      </p:sp>
      <p:sp>
        <p:nvSpPr>
          <p:cNvPr id="4" name="Slide Number Placeholder 3"/>
          <p:cNvSpPr>
            <a:spLocks noGrp="1"/>
          </p:cNvSpPr>
          <p:nvPr>
            <p:ph type="sldNum" sz="quarter" idx="5"/>
          </p:nvPr>
        </p:nvSpPr>
        <p:spPr/>
        <p:txBody>
          <a:bodyPr/>
          <a:lstStyle/>
          <a:p>
            <a:fld id="{173C6ECD-A2B3-4F50-AAEC-76B05089E4E7}" type="slidenum">
              <a:rPr lang="en-US" smtClean="0"/>
              <a:t>1</a:t>
            </a:fld>
            <a:endParaRPr lang="en-US"/>
          </a:p>
        </p:txBody>
      </p:sp>
    </p:spTree>
    <p:extLst>
      <p:ext uri="{BB962C8B-B14F-4D97-AF65-F5344CB8AC3E}">
        <p14:creationId xmlns:p14="http://schemas.microsoft.com/office/powerpoint/2010/main" val="587234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summarizes our </a:t>
            </a:r>
            <a:r>
              <a:rPr lang="en-US" dirty="0" err="1"/>
              <a:t>CatBoost</a:t>
            </a:r>
            <a:r>
              <a:rPr lang="en-US" dirty="0"/>
              <a:t> model performance. After an 80/20 stratified split, the classifier achieved </a:t>
            </a:r>
            <a:r>
              <a:rPr lang="en-US" b="1" dirty="0"/>
              <a:t>95% accuracy</a:t>
            </a:r>
            <a:r>
              <a:rPr lang="en-US" dirty="0"/>
              <a:t>, with both gunshot and impact patterns showing strong precision and recall around </a:t>
            </a:r>
            <a:r>
              <a:rPr lang="en-US" b="1" dirty="0"/>
              <a:t>0.94 to 0.96</a:t>
            </a:r>
            <a:r>
              <a:rPr lang="en-US" dirty="0"/>
              <a:t>. The confusion matrix confirms consistent performance, with only a few misclassifications out of 181 test images.</a:t>
            </a:r>
          </a:p>
          <a:p>
            <a:r>
              <a:rPr lang="en-US" dirty="0"/>
              <a:t>We then applied Platt scaling to calibrate the gunshot probability. The AUC remained extremely high at </a:t>
            </a:r>
            <a:r>
              <a:rPr lang="en-US" b="1" dirty="0"/>
              <a:t>0.9936</a:t>
            </a:r>
            <a:r>
              <a:rPr lang="en-US" dirty="0"/>
              <a:t>, both before and after calibration, which shows that calibration improved interpretability without hurting performance. Overall, the model is accurate, stable, and produces reliable probability scores.</a:t>
            </a:r>
          </a:p>
          <a:p>
            <a:endParaRPr lang="en-CA" dirty="0"/>
          </a:p>
        </p:txBody>
      </p:sp>
      <p:sp>
        <p:nvSpPr>
          <p:cNvPr id="4" name="Slide Number Placeholder 3"/>
          <p:cNvSpPr>
            <a:spLocks noGrp="1"/>
          </p:cNvSpPr>
          <p:nvPr>
            <p:ph type="sldNum" sz="quarter" idx="5"/>
          </p:nvPr>
        </p:nvSpPr>
        <p:spPr/>
        <p:txBody>
          <a:bodyPr/>
          <a:lstStyle/>
          <a:p>
            <a:fld id="{173C6ECD-A2B3-4F50-AAEC-76B05089E4E7}" type="slidenum">
              <a:rPr lang="en-US" smtClean="0"/>
              <a:t>10</a:t>
            </a:fld>
            <a:endParaRPr lang="en-US"/>
          </a:p>
        </p:txBody>
      </p:sp>
    </p:spTree>
    <p:extLst>
      <p:ext uri="{BB962C8B-B14F-4D97-AF65-F5344CB8AC3E}">
        <p14:creationId xmlns:p14="http://schemas.microsoft.com/office/powerpoint/2010/main" val="2292546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machine learning approaches to blood pattern classification by Li &amp; Shen (2025).</a:t>
            </a:r>
          </a:p>
          <a:p>
            <a:r>
              <a:rPr lang="en-US" dirty="0"/>
              <a:t>Foundational concepts from Gonzalez &amp; Woods’ </a:t>
            </a:r>
            <a:r>
              <a:rPr lang="en-US" i="1" dirty="0"/>
              <a:t>Digital Image Processing</a:t>
            </a:r>
            <a:r>
              <a:rPr lang="en-US" dirty="0"/>
              <a:t>.</a:t>
            </a:r>
          </a:p>
          <a:p>
            <a:r>
              <a:rPr lang="en-US" dirty="0"/>
              <a:t>Public bloodstain datasets published by Attinger and colleagues in PLOS ONE and Data Brief.</a:t>
            </a:r>
          </a:p>
          <a:p>
            <a:r>
              <a:rPr lang="en-US" dirty="0"/>
              <a:t>These references anchor our project in both theory and practical data.</a:t>
            </a:r>
          </a:p>
          <a:p>
            <a:endParaRPr lang="en-US" dirty="0"/>
          </a:p>
        </p:txBody>
      </p:sp>
      <p:sp>
        <p:nvSpPr>
          <p:cNvPr id="4" name="Slide Number Placeholder 3"/>
          <p:cNvSpPr>
            <a:spLocks noGrp="1"/>
          </p:cNvSpPr>
          <p:nvPr>
            <p:ph type="sldNum" sz="quarter" idx="5"/>
          </p:nvPr>
        </p:nvSpPr>
        <p:spPr/>
        <p:txBody>
          <a:bodyPr/>
          <a:lstStyle/>
          <a:p>
            <a:fld id="{173C6ECD-A2B3-4F50-AAEC-76B05089E4E7}" type="slidenum">
              <a:rPr lang="en-US" smtClean="0"/>
              <a:t>15</a:t>
            </a:fld>
            <a:endParaRPr lang="en-US"/>
          </a:p>
        </p:txBody>
      </p:sp>
    </p:spTree>
    <p:extLst>
      <p:ext uri="{BB962C8B-B14F-4D97-AF65-F5344CB8AC3E}">
        <p14:creationId xmlns:p14="http://schemas.microsoft.com/office/powerpoint/2010/main" val="529769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present a project that aims to take photos of blood spatter and automatically decide whether the pattern came from a gunshot or from a blunt impact. This is important in forensics because those two mechanisms produce different physical signatures — gunshots tend to produce a fine mist of many small droplets, whereas impacts create fewer, larger drops — and automating the task can speed casework and reduce subjectivity.</a:t>
            </a:r>
          </a:p>
          <a:p>
            <a:r>
              <a:rPr lang="en-US" dirty="0"/>
              <a:t>The system works like a motivated forensic pipeline: it first loads and standardizes images, uses color-based segmentation to find blood pixels, then computes a set of ‘expert’ numerical features (counts, sizes, shapes, spread, intensity, orientation). Those features feed a machine learning algorithm which is </a:t>
            </a:r>
            <a:r>
              <a:rPr lang="en-US" dirty="0" err="1"/>
              <a:t>catboost</a:t>
            </a:r>
            <a:r>
              <a:rPr lang="en-US" dirty="0"/>
              <a:t> classifier, and we calibrate the model’s output probabilities so the reported confidence actually matches real-world reliability. There’s also a built-in contingency path that specifically hunts for tiny droplets — a common failure mode — and re-evaluates the image when needed. Overall, the model is designed to be accurate, explainable, and useful in a forensic context.</a:t>
            </a:r>
          </a:p>
        </p:txBody>
      </p:sp>
      <p:sp>
        <p:nvSpPr>
          <p:cNvPr id="4" name="Slide Number Placeholder 3"/>
          <p:cNvSpPr>
            <a:spLocks noGrp="1"/>
          </p:cNvSpPr>
          <p:nvPr>
            <p:ph type="sldNum" sz="quarter" idx="5"/>
          </p:nvPr>
        </p:nvSpPr>
        <p:spPr/>
        <p:txBody>
          <a:bodyPr/>
          <a:lstStyle/>
          <a:p>
            <a:fld id="{173C6ECD-A2B3-4F50-AAEC-76B05089E4E7}" type="slidenum">
              <a:rPr lang="en-US" smtClean="0"/>
              <a:t>2</a:t>
            </a:fld>
            <a:endParaRPr lang="en-US"/>
          </a:p>
        </p:txBody>
      </p:sp>
    </p:spTree>
    <p:extLst>
      <p:ext uri="{BB962C8B-B14F-4D97-AF65-F5344CB8AC3E}">
        <p14:creationId xmlns:p14="http://schemas.microsoft.com/office/powerpoint/2010/main" val="2546931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Gunshot Spatter (Left Side)</a:t>
            </a:r>
          </a:p>
          <a:p>
            <a:r>
              <a:rPr lang="en-US" dirty="0"/>
              <a:t>On the left, we have examples of gunshot spatter. Gunshot events involve </a:t>
            </a:r>
            <a:r>
              <a:rPr lang="en-US" b="1" dirty="0"/>
              <a:t>high-velocity force</a:t>
            </a:r>
            <a:r>
              <a:rPr lang="en-US" dirty="0"/>
              <a:t>, which breaks up the blood into </a:t>
            </a:r>
            <a:r>
              <a:rPr lang="en-US" b="1" dirty="0"/>
              <a:t>extremely fine, mist-like droplets</a:t>
            </a:r>
            <a:r>
              <a:rPr lang="en-US" dirty="0"/>
              <a:t>. These droplets are usually very small, very numerous, and tend to spread widely away from the source. In the bottom-left image, you can see this fine spray pattern — many tiny dots scattered over a large surface. This mist effect is one of the strongest indicators of a gunshot event.</a:t>
            </a:r>
          </a:p>
          <a:p>
            <a:endParaRPr lang="en-US" b="1" dirty="0"/>
          </a:p>
          <a:p>
            <a:endParaRPr lang="en-US" b="1" dirty="0"/>
          </a:p>
          <a:p>
            <a:r>
              <a:rPr lang="en-US" b="1" dirty="0"/>
              <a:t>Blunt Impact Spatter (Right Side)</a:t>
            </a:r>
          </a:p>
          <a:p>
            <a:r>
              <a:rPr lang="en-US" dirty="0"/>
              <a:t>On the right side, we see blunt-impact patterns. These come from </a:t>
            </a:r>
            <a:r>
              <a:rPr lang="en-US" b="1" dirty="0"/>
              <a:t>lower-velocity forces</a:t>
            </a:r>
            <a:r>
              <a:rPr lang="en-US" dirty="0"/>
              <a:t>, such as a strike with a fist or object. Because the force is less intense, the blood forms </a:t>
            </a:r>
            <a:r>
              <a:rPr lang="en-US" b="1" dirty="0"/>
              <a:t>larger, more defined droplets</a:t>
            </a:r>
            <a:r>
              <a:rPr lang="en-US" dirty="0"/>
              <a:t>, and there are </a:t>
            </a:r>
            <a:r>
              <a:rPr lang="en-US" b="1" dirty="0"/>
              <a:t>fewer of them</a:t>
            </a:r>
            <a:r>
              <a:rPr lang="en-US" dirty="0"/>
              <a:t> overall. In the images shown, you can notice the bigger, heavier drops and a more clustered distribution, which reflects the way the blood responds to impact forces.</a:t>
            </a:r>
          </a:p>
          <a:p>
            <a:endParaRPr lang="en-US" dirty="0"/>
          </a:p>
          <a:p>
            <a:r>
              <a:rPr lang="en-US" dirty="0"/>
              <a:t>The project extracts numerical features from the image that represent these characteristics, such as:</a:t>
            </a:r>
          </a:p>
          <a:p>
            <a:r>
              <a:rPr lang="en-US" dirty="0"/>
              <a:t>How many droplets exist</a:t>
            </a:r>
          </a:p>
          <a:p>
            <a:r>
              <a:rPr lang="en-US" dirty="0"/>
              <a:t>How large they are</a:t>
            </a:r>
          </a:p>
          <a:p>
            <a:r>
              <a:rPr lang="en-US" dirty="0"/>
              <a:t>How far they spread</a:t>
            </a:r>
          </a:p>
          <a:p>
            <a:r>
              <a:rPr lang="en-US" dirty="0"/>
              <a:t>How dense the pattern is</a:t>
            </a:r>
          </a:p>
          <a:p>
            <a:r>
              <a:rPr lang="en-US" dirty="0"/>
              <a:t>The machine-learning model learns these patterns and uses them to classify new images as either gunshot or impact.</a:t>
            </a:r>
          </a:p>
          <a:p>
            <a:endParaRPr lang="en-US" dirty="0"/>
          </a:p>
          <a:p>
            <a:endParaRPr lang="en-CA" dirty="0"/>
          </a:p>
        </p:txBody>
      </p:sp>
      <p:sp>
        <p:nvSpPr>
          <p:cNvPr id="4" name="Slide Number Placeholder 3"/>
          <p:cNvSpPr>
            <a:spLocks noGrp="1"/>
          </p:cNvSpPr>
          <p:nvPr>
            <p:ph type="sldNum" sz="quarter" idx="5"/>
          </p:nvPr>
        </p:nvSpPr>
        <p:spPr/>
        <p:txBody>
          <a:bodyPr/>
          <a:lstStyle/>
          <a:p>
            <a:fld id="{173C6ECD-A2B3-4F50-AAEC-76B05089E4E7}" type="slidenum">
              <a:rPr lang="en-US" smtClean="0"/>
              <a:t>3</a:t>
            </a:fld>
            <a:endParaRPr lang="en-US"/>
          </a:p>
        </p:txBody>
      </p:sp>
    </p:spTree>
    <p:extLst>
      <p:ext uri="{BB962C8B-B14F-4D97-AF65-F5344CB8AC3E}">
        <p14:creationId xmlns:p14="http://schemas.microsoft.com/office/powerpoint/2010/main" val="554189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earlier bloodstain pattern studies, images were typically converted to grayscale, </a:t>
            </a:r>
            <a:r>
              <a:rPr lang="en-US" dirty="0" err="1"/>
              <a:t>thresholded</a:t>
            </a:r>
            <a:r>
              <a:rPr lang="en-US" dirty="0"/>
              <a:t>, and broken into connected components. Each stain was approximated with an ellipse, and features such as area, axis lengths, orientation, impact angle, and centroid position were used. These features were summarized globally and locally, then classified using models like Random Forest and XGBoost, achieving around 93% accuracy.</a:t>
            </a:r>
          </a:p>
          <a:p>
            <a:r>
              <a:rPr lang="en-US" dirty="0"/>
              <a:t>However, these methods rely heavily on grayscale images and simple thresholding, which lose important color and contrast details and often struggle under different lighting or backgrounds. This limits generalization.</a:t>
            </a:r>
          </a:p>
          <a:p>
            <a:r>
              <a:rPr lang="en-US" dirty="0"/>
              <a:t>Our approach keeps full color information using RGB and HSV segmentation, extracts a richer set of forensic-inspired features, and uses a more capable </a:t>
            </a:r>
            <a:r>
              <a:rPr lang="en-US" dirty="0" err="1"/>
              <a:t>CatBoost</a:t>
            </a:r>
            <a:r>
              <a:rPr lang="en-US" dirty="0"/>
              <a:t> model with probability calibration. We also include a contingency path for tiny droplets, making the system more robust and reliable for real-world bloodstain classification.</a:t>
            </a:r>
          </a:p>
          <a:p>
            <a:endParaRPr lang="en-US" dirty="0"/>
          </a:p>
        </p:txBody>
      </p:sp>
      <p:sp>
        <p:nvSpPr>
          <p:cNvPr id="4" name="Slide Number Placeholder 3"/>
          <p:cNvSpPr>
            <a:spLocks noGrp="1"/>
          </p:cNvSpPr>
          <p:nvPr>
            <p:ph type="sldNum" sz="quarter" idx="5"/>
          </p:nvPr>
        </p:nvSpPr>
        <p:spPr/>
        <p:txBody>
          <a:bodyPr/>
          <a:lstStyle/>
          <a:p>
            <a:fld id="{173C6ECD-A2B3-4F50-AAEC-76B05089E4E7}" type="slidenum">
              <a:rPr lang="en-US" smtClean="0"/>
              <a:t>4</a:t>
            </a:fld>
            <a:endParaRPr lang="en-US"/>
          </a:p>
        </p:txBody>
      </p:sp>
    </p:spTree>
    <p:extLst>
      <p:ext uri="{BB962C8B-B14F-4D97-AF65-F5344CB8AC3E}">
        <p14:creationId xmlns:p14="http://schemas.microsoft.com/office/powerpoint/2010/main" val="486893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our system workflow. We start with the raw bloodstain photo, which is preprocessed to standardize color and size. Then, we segment the blood using RGB and HSV thresholds, with morphological cleaning to remove noise. For very small or unclear stains, a secondary segmentation captures tiny droplets, like those from gunshot mist.</a:t>
            </a:r>
          </a:p>
          <a:p>
            <a:r>
              <a:rPr lang="en-US" dirty="0"/>
              <a:t>From these masks, we extract features such as droplet size, shape, spread, and intensity, which are fed into a </a:t>
            </a:r>
            <a:r>
              <a:rPr lang="en-US" dirty="0" err="1"/>
              <a:t>CatBoost</a:t>
            </a:r>
            <a:r>
              <a:rPr lang="en-US" dirty="0"/>
              <a:t> classifier to distinguish gunshot from impact patterns. </a:t>
            </a:r>
            <a:r>
              <a:rPr lang="en-US"/>
              <a:t>Finally, we calibrate the model’s probabilities and output the predicted class with a confidence score.</a:t>
            </a:r>
          </a:p>
          <a:p>
            <a:endParaRPr lang="en-CA" dirty="0"/>
          </a:p>
        </p:txBody>
      </p:sp>
      <p:sp>
        <p:nvSpPr>
          <p:cNvPr id="4" name="Slide Number Placeholder 3"/>
          <p:cNvSpPr>
            <a:spLocks noGrp="1"/>
          </p:cNvSpPr>
          <p:nvPr>
            <p:ph type="sldNum" sz="quarter" idx="5"/>
          </p:nvPr>
        </p:nvSpPr>
        <p:spPr/>
        <p:txBody>
          <a:bodyPr/>
          <a:lstStyle/>
          <a:p>
            <a:fld id="{173C6ECD-A2B3-4F50-AAEC-76B05089E4E7}" type="slidenum">
              <a:rPr lang="en-US" smtClean="0"/>
              <a:t>5</a:t>
            </a:fld>
            <a:endParaRPr lang="en-US"/>
          </a:p>
        </p:txBody>
      </p:sp>
    </p:spTree>
    <p:extLst>
      <p:ext uri="{BB962C8B-B14F-4D97-AF65-F5344CB8AC3E}">
        <p14:creationId xmlns:p14="http://schemas.microsoft.com/office/powerpoint/2010/main" val="359842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uses a curated dataset of gunshot and impact bloodstain images captured under controlled indoor conditions. The stains were photographed on coated panels to keep the patterns clear and consistent. We split the data using an 80/20 stratified approach to maintain class balance. Each image is then resized, segmented, and converted into a feature vector containing over 80 expert-designed measurements. </a:t>
            </a:r>
            <a:r>
              <a:rPr lang="en-US"/>
              <a:t>These feature vectors, along with labels, form the final CSV dataset used for training and evaluation.”</a:t>
            </a:r>
          </a:p>
          <a:p>
            <a:endParaRPr lang="en-CA" dirty="0"/>
          </a:p>
        </p:txBody>
      </p:sp>
      <p:sp>
        <p:nvSpPr>
          <p:cNvPr id="4" name="Slide Number Placeholder 3"/>
          <p:cNvSpPr>
            <a:spLocks noGrp="1"/>
          </p:cNvSpPr>
          <p:nvPr>
            <p:ph type="sldNum" sz="quarter" idx="5"/>
          </p:nvPr>
        </p:nvSpPr>
        <p:spPr/>
        <p:txBody>
          <a:bodyPr/>
          <a:lstStyle/>
          <a:p>
            <a:fld id="{173C6ECD-A2B3-4F50-AAEC-76B05089E4E7}" type="slidenum">
              <a:rPr lang="en-US" smtClean="0"/>
              <a:t>6</a:t>
            </a:fld>
            <a:endParaRPr lang="en-US"/>
          </a:p>
        </p:txBody>
      </p:sp>
    </p:spTree>
    <p:extLst>
      <p:ext uri="{BB962C8B-B14F-4D97-AF65-F5344CB8AC3E}">
        <p14:creationId xmlns:p14="http://schemas.microsoft.com/office/powerpoint/2010/main" val="3429207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the goal is to isolate only the blood regions from the input image so that we can analyze the stains accurately. The system uses two segmentation paths.</a:t>
            </a:r>
          </a:p>
          <a:p>
            <a:r>
              <a:rPr lang="en-US" dirty="0"/>
              <a:t>The </a:t>
            </a:r>
            <a:r>
              <a:rPr lang="en-US" b="1" dirty="0"/>
              <a:t>main segmentation</a:t>
            </a:r>
            <a:r>
              <a:rPr lang="en-US" dirty="0"/>
              <a:t> applies combined RGB and HSV color thresholds to detect blood-colored pixels. After that, morphological operations clean up the mask by removing noise and small artifacts, giving us a stable outline of the stains.</a:t>
            </a:r>
          </a:p>
          <a:p>
            <a:r>
              <a:rPr lang="en-US" dirty="0"/>
              <a:t>If the system finds that the stain area is too small or unclear, it activates a </a:t>
            </a:r>
            <a:r>
              <a:rPr lang="en-US" b="1" dirty="0"/>
              <a:t>contingency segmentation</a:t>
            </a:r>
            <a:r>
              <a:rPr lang="en-US" dirty="0"/>
              <a:t>. This second path uses looser thresholds to capture very tiny droplets that the main mask might miss. These micro-droplets are especially important for identifying gunshot mist patterns.</a:t>
            </a:r>
          </a:p>
          <a:p>
            <a:r>
              <a:rPr lang="en-US" dirty="0"/>
              <a:t>Finally, the system compares both masks and selects the one that best represents the blood regions. This ensures that both large stains and fine droplets are accurately captured before moving on to feature extraction.</a:t>
            </a:r>
          </a:p>
        </p:txBody>
      </p:sp>
      <p:sp>
        <p:nvSpPr>
          <p:cNvPr id="4" name="Slide Number Placeholder 3"/>
          <p:cNvSpPr>
            <a:spLocks noGrp="1"/>
          </p:cNvSpPr>
          <p:nvPr>
            <p:ph type="sldNum" sz="quarter" idx="5"/>
          </p:nvPr>
        </p:nvSpPr>
        <p:spPr/>
        <p:txBody>
          <a:bodyPr/>
          <a:lstStyle/>
          <a:p>
            <a:fld id="{173C6ECD-A2B3-4F50-AAEC-76B05089E4E7}" type="slidenum">
              <a:rPr lang="en-US" smtClean="0"/>
              <a:t>7</a:t>
            </a:fld>
            <a:endParaRPr lang="en-US"/>
          </a:p>
        </p:txBody>
      </p:sp>
    </p:spTree>
    <p:extLst>
      <p:ext uri="{BB962C8B-B14F-4D97-AF65-F5344CB8AC3E}">
        <p14:creationId xmlns:p14="http://schemas.microsoft.com/office/powerpoint/2010/main" val="1558997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I’ll explain how we organize all of the expert features used for classification.</a:t>
            </a:r>
            <a:br>
              <a:rPr lang="en-US" dirty="0"/>
            </a:br>
            <a:r>
              <a:rPr lang="en-US" dirty="0"/>
              <a:t>The first group is </a:t>
            </a:r>
            <a:r>
              <a:rPr lang="en-US" b="1" dirty="0"/>
              <a:t>Basic Size and Coverage Features</a:t>
            </a:r>
            <a:r>
              <a:rPr lang="en-US" dirty="0"/>
              <a:t>, which measure how much of the image is covered by blood and how widely the stains spread. This gives an overall sense of whether the pattern is dominated by large deposits or many small droplets.</a:t>
            </a:r>
          </a:p>
          <a:p>
            <a:r>
              <a:rPr lang="en-US" dirty="0"/>
              <a:t>Next are </a:t>
            </a:r>
            <a:r>
              <a:rPr lang="en-US" b="1" dirty="0"/>
              <a:t>Count and Size Distribution Features</a:t>
            </a:r>
            <a:r>
              <a:rPr lang="en-US" dirty="0"/>
              <a:t>, where we identify every individual stain and analyze its size. Gunshot patterns tend to show many tiny droplets, while impact patterns usually contain fewer but larger ones, so this category is highly discriminative.</a:t>
            </a:r>
          </a:p>
          <a:p>
            <a:r>
              <a:rPr lang="en-US" dirty="0"/>
              <a:t>The third group is </a:t>
            </a:r>
            <a:r>
              <a:rPr lang="en-US" b="1" dirty="0"/>
              <a:t>Shape and Passive-like Features</a:t>
            </a:r>
            <a:r>
              <a:rPr lang="en-US" dirty="0"/>
              <a:t>, which evaluate how round, circular, or drip-like each stain is. Impact events often create larger, more circular stains compared to gunshot mist.</a:t>
            </a:r>
          </a:p>
          <a:p>
            <a:r>
              <a:rPr lang="en-US" dirty="0"/>
              <a:t>We also compute </a:t>
            </a:r>
            <a:r>
              <a:rPr lang="en-US" b="1" dirty="0"/>
              <a:t>Spatial Distribution Features</a:t>
            </a:r>
            <a:r>
              <a:rPr lang="en-US" dirty="0"/>
              <a:t> to understand how stains are positioned—whether they’re tightly grouped or widely dispersed across the image.</a:t>
            </a:r>
          </a:p>
          <a:p>
            <a:r>
              <a:rPr lang="en-US" dirty="0"/>
              <a:t>The fifth group is </a:t>
            </a:r>
            <a:r>
              <a:rPr lang="en-US" b="1" dirty="0"/>
              <a:t>Intensity Distribution Features</a:t>
            </a:r>
            <a:r>
              <a:rPr lang="en-US" dirty="0"/>
              <a:t>, which examine grayscale levels inside the blood regions. These help differentiate heavy, dark deposits from lighter, mist-like stains.</a:t>
            </a:r>
          </a:p>
          <a:p>
            <a:r>
              <a:rPr lang="en-US" dirty="0"/>
              <a:t>Next, </a:t>
            </a:r>
            <a:r>
              <a:rPr lang="en-US" b="1" dirty="0"/>
              <a:t>Elongation and Orientation Features</a:t>
            </a:r>
            <a:r>
              <a:rPr lang="en-US" dirty="0"/>
              <a:t> capture how stretched the droplets are and whether they share a directional trend.</a:t>
            </a:r>
          </a:p>
          <a:p>
            <a:r>
              <a:rPr lang="en-US" dirty="0"/>
              <a:t>We add </a:t>
            </a:r>
            <a:r>
              <a:rPr lang="en-US" b="1" dirty="0"/>
              <a:t>Clustering Features</a:t>
            </a:r>
            <a:r>
              <a:rPr lang="en-US" dirty="0"/>
              <a:t>, which measure the spacing between stains; gunshot mist typically forms dense clusters.</a:t>
            </a:r>
          </a:p>
          <a:p>
            <a:r>
              <a:rPr lang="en-US" dirty="0"/>
              <a:t>Finally, we include </a:t>
            </a:r>
            <a:r>
              <a:rPr lang="en-US" b="1" dirty="0"/>
              <a:t>Color Features</a:t>
            </a:r>
            <a:r>
              <a:rPr lang="en-US" dirty="0"/>
              <a:t>, such as red dominance and saturation, which capture details lost in earlier grayscale-only methods.</a:t>
            </a:r>
          </a:p>
          <a:p>
            <a:r>
              <a:rPr lang="en-US" dirty="0"/>
              <a:t>Together, these eight categories form a comprehensive feature set that represents both the physical and visual characteristics of bloodstain patterns.</a:t>
            </a:r>
          </a:p>
        </p:txBody>
      </p:sp>
      <p:sp>
        <p:nvSpPr>
          <p:cNvPr id="4" name="Slide Number Placeholder 3"/>
          <p:cNvSpPr>
            <a:spLocks noGrp="1"/>
          </p:cNvSpPr>
          <p:nvPr>
            <p:ph type="sldNum" sz="quarter" idx="5"/>
          </p:nvPr>
        </p:nvSpPr>
        <p:spPr/>
        <p:txBody>
          <a:bodyPr/>
          <a:lstStyle/>
          <a:p>
            <a:fld id="{173C6ECD-A2B3-4F50-AAEC-76B05089E4E7}" type="slidenum">
              <a:rPr lang="en-US" smtClean="0"/>
              <a:t>8</a:t>
            </a:fld>
            <a:endParaRPr lang="en-US"/>
          </a:p>
        </p:txBody>
      </p:sp>
    </p:spTree>
    <p:extLst>
      <p:ext uri="{BB962C8B-B14F-4D97-AF65-F5344CB8AC3E}">
        <p14:creationId xmlns:p14="http://schemas.microsoft.com/office/powerpoint/2010/main" val="3986504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 sample test of how our system processes a bloodstain image. On the left is the resized original, which ensures every image is handled at a consistent scale. The middle image is the highlighted version on a white background, helping us visually confirm the detected blood regions. On the right is the coated mask, the final binary mask used for feature extraction, where white pixels represent blood.</a:t>
            </a:r>
          </a:p>
          <a:p>
            <a:r>
              <a:rPr lang="en-US" dirty="0"/>
              <a:t>Below is the feature table generated from this mask—values such as blood pixel count, coverage, and intensity statistics. These form the expert features used by the classifier.</a:t>
            </a:r>
          </a:p>
          <a:p>
            <a:r>
              <a:rPr lang="en-US" dirty="0"/>
              <a:t>You’ll notice the stain is darker at the center. That’s because the central impact zone contains the highest volume of blood, creating a thick deposit that absorbs more light. The smaller outer droplets appear lighter. This natural contrast is useful for both segmentation and feature extraction.</a:t>
            </a:r>
          </a:p>
        </p:txBody>
      </p:sp>
      <p:sp>
        <p:nvSpPr>
          <p:cNvPr id="4" name="Slide Number Placeholder 3"/>
          <p:cNvSpPr>
            <a:spLocks noGrp="1"/>
          </p:cNvSpPr>
          <p:nvPr>
            <p:ph type="sldNum" sz="quarter" idx="5"/>
          </p:nvPr>
        </p:nvSpPr>
        <p:spPr/>
        <p:txBody>
          <a:bodyPr/>
          <a:lstStyle/>
          <a:p>
            <a:fld id="{173C6ECD-A2B3-4F50-AAEC-76B05089E4E7}" type="slidenum">
              <a:rPr lang="en-US" smtClean="0"/>
              <a:t>9</a:t>
            </a:fld>
            <a:endParaRPr lang="en-US"/>
          </a:p>
        </p:txBody>
      </p:sp>
    </p:spTree>
    <p:extLst>
      <p:ext uri="{BB962C8B-B14F-4D97-AF65-F5344CB8AC3E}">
        <p14:creationId xmlns:p14="http://schemas.microsoft.com/office/powerpoint/2010/main" val="3420491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7A7C72-8A8B-4438-810F-E64CB84B6DE9}"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8936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7A7C72-8A8B-4438-810F-E64CB84B6DE9}"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3463587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7A7C72-8A8B-4438-810F-E64CB84B6DE9}"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3897541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67A7C72-8A8B-4438-810F-E64CB84B6DE9}"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2526B-F8C4-45E2-A6D4-1660808CD1D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71129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7A7C72-8A8B-4438-810F-E64CB84B6DE9}"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1600214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67A7C72-8A8B-4438-810F-E64CB84B6DE9}" type="datetimeFigureOut">
              <a:rPr lang="en-US" smtClean="0"/>
              <a:t>12/7/2025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2080430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67A7C72-8A8B-4438-810F-E64CB84B6DE9}" type="datetimeFigureOut">
              <a:rPr lang="en-US" smtClean="0"/>
              <a:t>12/7/2025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2112136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7A7C72-8A8B-4438-810F-E64CB84B6DE9}"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3874412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7A7C72-8A8B-4438-810F-E64CB84B6DE9}"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1768890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67A7C72-8A8B-4438-810F-E64CB84B6DE9}"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3664736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7A7C72-8A8B-4438-810F-E64CB84B6DE9}"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55372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7A7C72-8A8B-4438-810F-E64CB84B6DE9}"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290905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7A7C72-8A8B-4438-810F-E64CB84B6DE9}" type="datetimeFigureOut">
              <a:rPr lang="en-US" smtClean="0"/>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173491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67A7C72-8A8B-4438-810F-E64CB84B6DE9}" type="datetimeFigureOut">
              <a:rPr lang="en-US" smtClean="0"/>
              <a:t>12/7/2025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3820334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7A7C72-8A8B-4438-810F-E64CB84B6DE9}" type="datetimeFigureOut">
              <a:rPr lang="en-US" smtClean="0"/>
              <a:t>12/7/2025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3713013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67A7C72-8A8B-4438-810F-E64CB84B6DE9}" type="datetimeFigureOut">
              <a:rPr lang="en-US" smtClean="0"/>
              <a:t>12/7/2025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2422333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7A7C72-8A8B-4438-810F-E64CB84B6DE9}"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62526B-F8C4-45E2-A6D4-1660808CD1DD}" type="slidenum">
              <a:rPr lang="en-US" smtClean="0"/>
              <a:t>‹#›</a:t>
            </a:fld>
            <a:endParaRPr lang="en-US"/>
          </a:p>
        </p:txBody>
      </p:sp>
    </p:spTree>
    <p:extLst>
      <p:ext uri="{BB962C8B-B14F-4D97-AF65-F5344CB8AC3E}">
        <p14:creationId xmlns:p14="http://schemas.microsoft.com/office/powerpoint/2010/main" val="336859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67A7C72-8A8B-4438-810F-E64CB84B6DE9}" type="datetimeFigureOut">
              <a:rPr lang="en-US" smtClean="0"/>
              <a:t>12/7/2025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D62526B-F8C4-45E2-A6D4-1660808CD1DD}" type="slidenum">
              <a:rPr lang="en-US" smtClean="0"/>
              <a:t>‹#›</a:t>
            </a:fld>
            <a:endParaRPr lang="en-US"/>
          </a:p>
        </p:txBody>
      </p:sp>
    </p:spTree>
    <p:extLst>
      <p:ext uri="{BB962C8B-B14F-4D97-AF65-F5344CB8AC3E}">
        <p14:creationId xmlns:p14="http://schemas.microsoft.com/office/powerpoint/2010/main" val="208139035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2501.02151"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7DAE-28B9-B3C2-95BE-DE9432E663A3}"/>
              </a:ext>
            </a:extLst>
          </p:cNvPr>
          <p:cNvSpPr>
            <a:spLocks noGrp="1"/>
          </p:cNvSpPr>
          <p:nvPr>
            <p:ph type="ctrTitle"/>
          </p:nvPr>
        </p:nvSpPr>
        <p:spPr>
          <a:xfrm>
            <a:off x="1392194" y="1434514"/>
            <a:ext cx="9144000" cy="1909763"/>
          </a:xfrm>
        </p:spPr>
        <p:txBody>
          <a:bodyPr/>
          <a:lstStyle/>
          <a:p>
            <a:pPr algn="ctr"/>
            <a:r>
              <a:rPr lang="en-US" dirty="0">
                <a:latin typeface="Times New Roman" panose="02020603050405020304" pitchFamily="18" charset="0"/>
                <a:cs typeface="Times New Roman" panose="02020603050405020304" pitchFamily="18" charset="0"/>
              </a:rPr>
              <a:t>Bloodstain Pattern Classification</a:t>
            </a:r>
          </a:p>
        </p:txBody>
      </p:sp>
      <p:sp>
        <p:nvSpPr>
          <p:cNvPr id="3" name="Subtitle 2">
            <a:extLst>
              <a:ext uri="{FF2B5EF4-FFF2-40B4-BE49-F238E27FC236}">
                <a16:creationId xmlns:a16="http://schemas.microsoft.com/office/drawing/2014/main" id="{520CF2C3-3941-D3C0-5971-6840628EE7F1}"/>
              </a:ext>
            </a:extLst>
          </p:cNvPr>
          <p:cNvSpPr>
            <a:spLocks noGrp="1"/>
          </p:cNvSpPr>
          <p:nvPr>
            <p:ph type="subTitle" idx="1"/>
          </p:nvPr>
        </p:nvSpPr>
        <p:spPr>
          <a:xfrm>
            <a:off x="1524000" y="3966804"/>
            <a:ext cx="9144000" cy="1544997"/>
          </a:xfrm>
        </p:spPr>
        <p:txBody>
          <a:bodyPr/>
          <a:lstStyle/>
          <a:p>
            <a:r>
              <a:rPr lang="en-US" i="1" dirty="0">
                <a:solidFill>
                  <a:schemeClr val="accent1">
                    <a:lumMod val="40000"/>
                    <a:lumOff val="60000"/>
                  </a:schemeClr>
                </a:solidFill>
                <a:latin typeface="Times New Roman" panose="02020603050405020304" pitchFamily="18" charset="0"/>
                <a:cs typeface="Times New Roman" panose="02020603050405020304" pitchFamily="18" charset="0"/>
              </a:rPr>
              <a:t>Devkumar Barot, Dharanidharan R</a:t>
            </a:r>
          </a:p>
          <a:p>
            <a:r>
              <a:rPr lang="en-US" i="1" dirty="0">
                <a:solidFill>
                  <a:schemeClr val="accent1">
                    <a:lumMod val="40000"/>
                    <a:lumOff val="60000"/>
                  </a:schemeClr>
                </a:solidFill>
                <a:latin typeface="Times New Roman" panose="02020603050405020304" pitchFamily="18" charset="0"/>
                <a:cs typeface="Times New Roman" panose="02020603050405020304" pitchFamily="18" charset="0"/>
              </a:rPr>
              <a:t>M.Sc. Applied Computer Science &amp; Society, University of Winnipeg </a:t>
            </a:r>
          </a:p>
          <a:p>
            <a:r>
              <a:rPr lang="en-US" i="1" dirty="0">
                <a:solidFill>
                  <a:schemeClr val="accent1">
                    <a:lumMod val="40000"/>
                    <a:lumOff val="60000"/>
                  </a:schemeClr>
                </a:solidFill>
                <a:latin typeface="Times New Roman" panose="02020603050405020304" pitchFamily="18" charset="0"/>
                <a:cs typeface="Times New Roman" panose="02020603050405020304" pitchFamily="18" charset="0"/>
              </a:rPr>
              <a:t>Course: Digital Image Processing</a:t>
            </a:r>
          </a:p>
        </p:txBody>
      </p:sp>
      <p:pic>
        <p:nvPicPr>
          <p:cNvPr id="1028" name="Picture 4" descr="Logos | Branding | The University of Winnipeg">
            <a:extLst>
              <a:ext uri="{FF2B5EF4-FFF2-40B4-BE49-F238E27FC236}">
                <a16:creationId xmlns:a16="http://schemas.microsoft.com/office/drawing/2014/main" id="{F546CB24-4852-AF7E-035C-AD4C209F9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240" y="6134328"/>
            <a:ext cx="1956926" cy="59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883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9897-F22F-738C-3E1B-5A0B03CFEAFE}"/>
              </a:ext>
            </a:extLst>
          </p:cNvPr>
          <p:cNvSpPr>
            <a:spLocks noGrp="1"/>
          </p:cNvSpPr>
          <p:nvPr>
            <p:ph type="title"/>
          </p:nvPr>
        </p:nvSpPr>
        <p:spPr>
          <a:xfrm>
            <a:off x="120594" y="126897"/>
            <a:ext cx="9404723" cy="1400530"/>
          </a:xfrm>
        </p:spPr>
        <p:txBody>
          <a:bodyPr/>
          <a:lstStyle/>
          <a:p>
            <a:r>
              <a:rPr lang="en-US" b="1" dirty="0">
                <a:latin typeface="Times New Roman" panose="02020603050405020304" pitchFamily="18" charset="0"/>
                <a:cs typeface="Times New Roman" panose="02020603050405020304" pitchFamily="18" charset="0"/>
              </a:rPr>
              <a:t>Model Training, Evaluation &amp; Calibration (</a:t>
            </a:r>
            <a:r>
              <a:rPr lang="en-US" b="1" dirty="0" err="1">
                <a:latin typeface="Times New Roman" panose="02020603050405020304" pitchFamily="18" charset="0"/>
                <a:cs typeface="Times New Roman" panose="02020603050405020304" pitchFamily="18" charset="0"/>
              </a:rPr>
              <a:t>CatBoost</a:t>
            </a:r>
            <a:r>
              <a:rPr lang="en-US" b="1" dirty="0">
                <a:latin typeface="Times New Roman" panose="02020603050405020304" pitchFamily="18" charset="0"/>
                <a:cs typeface="Times New Roman" panose="02020603050405020304" pitchFamily="18" charset="0"/>
              </a:rPr>
              <a:t>)</a:t>
            </a:r>
            <a:endParaRPr lang="en-CA"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622723B-97BF-3D65-A084-6AFC1E8DF7FE}"/>
              </a:ext>
            </a:extLst>
          </p:cNvPr>
          <p:cNvSpPr>
            <a:spLocks noGrp="1" noChangeArrowheads="1"/>
          </p:cNvSpPr>
          <p:nvPr>
            <p:ph idx="1"/>
          </p:nvPr>
        </p:nvSpPr>
        <p:spPr bwMode="auto">
          <a:xfrm>
            <a:off x="294290" y="1928759"/>
            <a:ext cx="537078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Training Setup:</a:t>
            </a:r>
            <a:endParaRPr lang="en-US" alt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CatBoost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classifier trained on expert features.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Stratified 80/20 train–test split for balanced evaluation.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GPU-accelerated training with class balancing.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Metrics: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00050" lvl="1" indent="0" defTabSz="914400" eaLnBrk="0" fontAlgn="base" hangingPunct="0">
              <a:spcBef>
                <a:spcPct val="0"/>
              </a:spcBef>
              <a:spcAft>
                <a:spcPct val="0"/>
              </a:spcAft>
              <a:buClrTx/>
              <a:buSzTx/>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Accuracy: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0.95</a:t>
            </a:r>
          </a:p>
          <a:p>
            <a:pPr marL="400050" lvl="1" indent="0" defTabSz="914400" eaLnBrk="0" fontAlgn="base" hangingPunct="0">
              <a:spcBef>
                <a:spcPct val="0"/>
              </a:spcBef>
              <a:spcAft>
                <a:spcPct val="0"/>
              </a:spcAft>
              <a:buClrTx/>
              <a:buSzTx/>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Gunshot: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Precision 0.94, Recall 0.95</a:t>
            </a:r>
          </a:p>
          <a:p>
            <a:pPr marL="400050" lvl="1" indent="0" defTabSz="914400" eaLnBrk="0" fontAlgn="base" hangingPunct="0">
              <a:spcBef>
                <a:spcPct val="0"/>
              </a:spcBef>
              <a:spcAft>
                <a:spcPct val="0"/>
              </a:spcAft>
              <a:buClrTx/>
              <a:buSzTx/>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Impact: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Precision 0.96, Recall 0.95</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Confusion Matrix:</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Gunshot correctly predicted: 83</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Impact correctly predicted: 89</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Total misclassifications: 9</a:t>
            </a:r>
          </a:p>
        </p:txBody>
      </p:sp>
      <p:sp>
        <p:nvSpPr>
          <p:cNvPr id="5" name="TextBox 4">
            <a:extLst>
              <a:ext uri="{FF2B5EF4-FFF2-40B4-BE49-F238E27FC236}">
                <a16:creationId xmlns:a16="http://schemas.microsoft.com/office/drawing/2014/main" id="{4D653589-AE81-7E1B-E752-7740A629F02F}"/>
              </a:ext>
            </a:extLst>
          </p:cNvPr>
          <p:cNvSpPr txBox="1"/>
          <p:nvPr/>
        </p:nvSpPr>
        <p:spPr>
          <a:xfrm>
            <a:off x="6261538" y="1928759"/>
            <a:ext cx="5636172" cy="37856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AUC Scores: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2000" b="1" dirty="0">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Raw AUC:</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0.9936</a:t>
            </a:r>
          </a:p>
          <a:p>
            <a:pPr marL="0" marR="0" lvl="0" indent="0" algn="l" defTabSz="914400" rtl="0" eaLnBrk="0" fontAlgn="base" latinLnBrk="0" hangingPunct="0">
              <a:lnSpc>
                <a:spcPct val="100000"/>
              </a:lnSpc>
              <a:spcBef>
                <a:spcPct val="0"/>
              </a:spcBef>
              <a:spcAft>
                <a:spcPct val="0"/>
              </a:spcAft>
              <a:buClrTx/>
              <a:buSzTx/>
              <a:buNone/>
              <a:tabLst/>
            </a:pPr>
            <a:r>
              <a:rPr lang="en-US" altLang="en-US" sz="2000" b="1" dirty="0">
                <a:latin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Calibrated AUC:</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0.9936 (no loss after calibration)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Calibration Method:</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Platt scaling (logistic regression) applied on gunshot probability.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Outcome: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High-accuracy, stable classifier with calibrated and interpretable probability outputs.</a:t>
            </a:r>
          </a:p>
        </p:txBody>
      </p:sp>
      <p:cxnSp>
        <p:nvCxnSpPr>
          <p:cNvPr id="7" name="Straight Connector 6">
            <a:extLst>
              <a:ext uri="{FF2B5EF4-FFF2-40B4-BE49-F238E27FC236}">
                <a16:creationId xmlns:a16="http://schemas.microsoft.com/office/drawing/2014/main" id="{B9453B17-ECB8-39D1-3FA3-909DBD4BFFD9}"/>
              </a:ext>
            </a:extLst>
          </p:cNvPr>
          <p:cNvCxnSpPr/>
          <p:nvPr/>
        </p:nvCxnSpPr>
        <p:spPr>
          <a:xfrm>
            <a:off x="5770179" y="1928759"/>
            <a:ext cx="0" cy="466122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6254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animEffect transition="in" filter="fade">
                                      <p:cBhvr>
                                        <p:cTn id="31" dur="500"/>
                                        <p:tgtEl>
                                          <p:spTgt spid="4">
                                            <p:txEl>
                                              <p:pRg st="10" end="1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11" end="11"/>
                                            </p:txEl>
                                          </p:spTgt>
                                        </p:tgtEl>
                                        <p:attrNameLst>
                                          <p:attrName>style.visibility</p:attrName>
                                        </p:attrNameLst>
                                      </p:cBhvr>
                                      <p:to>
                                        <p:strVal val="visible"/>
                                      </p:to>
                                    </p:set>
                                    <p:animEffect transition="in" filter="fade">
                                      <p:cBhvr>
                                        <p:cTn id="34" dur="500"/>
                                        <p:tgtEl>
                                          <p:spTgt spid="4">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animEffect transition="in" filter="fade">
                                      <p:cBhvr>
                                        <p:cTn id="37" dur="500"/>
                                        <p:tgtEl>
                                          <p:spTgt spid="4">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13" end="13"/>
                                            </p:txEl>
                                          </p:spTgt>
                                        </p:tgtEl>
                                        <p:attrNameLst>
                                          <p:attrName>style.visibility</p:attrName>
                                        </p:attrNameLst>
                                      </p:cBhvr>
                                      <p:to>
                                        <p:strVal val="visible"/>
                                      </p:to>
                                    </p:set>
                                    <p:animEffect transition="in" filter="fade">
                                      <p:cBhvr>
                                        <p:cTn id="40" dur="500"/>
                                        <p:tgtEl>
                                          <p:spTgt spid="4">
                                            <p:txEl>
                                              <p:pRg st="13" end="1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34348-BAB7-F652-7EF7-BE82B9292052}"/>
              </a:ext>
            </a:extLst>
          </p:cNvPr>
          <p:cNvSpPr>
            <a:spLocks noGrp="1"/>
          </p:cNvSpPr>
          <p:nvPr>
            <p:ph type="title"/>
          </p:nvPr>
        </p:nvSpPr>
        <p:spPr>
          <a:xfrm>
            <a:off x="187929" y="105876"/>
            <a:ext cx="9404723" cy="713930"/>
          </a:xfrm>
        </p:spPr>
        <p:txBody>
          <a:bodyPr/>
          <a:lstStyle/>
          <a:p>
            <a:r>
              <a:rPr lang="en-CA" dirty="0">
                <a:latin typeface="Times New Roman" panose="02020603050405020304" pitchFamily="18" charset="0"/>
                <a:cs typeface="Times New Roman" panose="02020603050405020304" pitchFamily="18" charset="0"/>
              </a:rPr>
              <a:t>Advanced Performance Diagnostics</a:t>
            </a:r>
          </a:p>
        </p:txBody>
      </p:sp>
      <p:pic>
        <p:nvPicPr>
          <p:cNvPr id="5" name="Content Placeholder 4" descr="A graph of a curve&#10;&#10;AI-generated content may be incorrect.">
            <a:extLst>
              <a:ext uri="{FF2B5EF4-FFF2-40B4-BE49-F238E27FC236}">
                <a16:creationId xmlns:a16="http://schemas.microsoft.com/office/drawing/2014/main" id="{75604DF0-EF67-3216-C483-5BF9A62F5A5C}"/>
              </a:ext>
            </a:extLst>
          </p:cNvPr>
          <p:cNvPicPr>
            <a:picLocks noGrp="1" noChangeAspect="1"/>
          </p:cNvPicPr>
          <p:nvPr>
            <p:ph idx="1"/>
          </p:nvPr>
        </p:nvPicPr>
        <p:blipFill>
          <a:blip r:embed="rId2"/>
          <a:stretch>
            <a:fillRect/>
          </a:stretch>
        </p:blipFill>
        <p:spPr>
          <a:xfrm>
            <a:off x="346602" y="1244782"/>
            <a:ext cx="5105400" cy="4457701"/>
          </a:xfrm>
          <a:prstGeom prst="rect">
            <a:avLst/>
          </a:prstGeom>
        </p:spPr>
      </p:pic>
      <p:pic>
        <p:nvPicPr>
          <p:cNvPr id="7" name="Picture 6" descr="A graph with a line&#10;&#10;AI-generated content may be incorrect.">
            <a:extLst>
              <a:ext uri="{FF2B5EF4-FFF2-40B4-BE49-F238E27FC236}">
                <a16:creationId xmlns:a16="http://schemas.microsoft.com/office/drawing/2014/main" id="{E8F42E22-4452-5EBF-636F-0205E262EDCA}"/>
              </a:ext>
            </a:extLst>
          </p:cNvPr>
          <p:cNvPicPr>
            <a:picLocks noChangeAspect="1"/>
          </p:cNvPicPr>
          <p:nvPr/>
        </p:nvPicPr>
        <p:blipFill>
          <a:blip r:embed="rId3"/>
          <a:stretch>
            <a:fillRect/>
          </a:stretch>
        </p:blipFill>
        <p:spPr>
          <a:xfrm>
            <a:off x="6496706" y="1244783"/>
            <a:ext cx="5105400" cy="4457700"/>
          </a:xfrm>
          <a:prstGeom prst="rect">
            <a:avLst/>
          </a:prstGeom>
        </p:spPr>
      </p:pic>
    </p:spTree>
    <p:extLst>
      <p:ext uri="{BB962C8B-B14F-4D97-AF65-F5344CB8AC3E}">
        <p14:creationId xmlns:p14="http://schemas.microsoft.com/office/powerpoint/2010/main" val="2970577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blue and white text&#10;&#10;AI-generated content may be incorrect.">
            <a:extLst>
              <a:ext uri="{FF2B5EF4-FFF2-40B4-BE49-F238E27FC236}">
                <a16:creationId xmlns:a16="http://schemas.microsoft.com/office/drawing/2014/main" id="{2DDE32C7-3870-3AFC-442E-850FCFFC4C1F}"/>
              </a:ext>
            </a:extLst>
          </p:cNvPr>
          <p:cNvPicPr>
            <a:picLocks noGrp="1" noChangeAspect="1"/>
          </p:cNvPicPr>
          <p:nvPr>
            <p:ph idx="1"/>
          </p:nvPr>
        </p:nvPicPr>
        <p:blipFill>
          <a:blip r:embed="rId2"/>
          <a:srcRect t="2348"/>
          <a:stretch>
            <a:fillRect/>
          </a:stretch>
        </p:blipFill>
        <p:spPr>
          <a:xfrm rot="16200000">
            <a:off x="3719086" y="-1614914"/>
            <a:ext cx="6858003" cy="10087825"/>
          </a:xfrm>
          <a:prstGeom prst="rect">
            <a:avLst/>
          </a:prstGeom>
        </p:spPr>
      </p:pic>
      <p:sp>
        <p:nvSpPr>
          <p:cNvPr id="6" name="TextBox 5">
            <a:extLst>
              <a:ext uri="{FF2B5EF4-FFF2-40B4-BE49-F238E27FC236}">
                <a16:creationId xmlns:a16="http://schemas.microsoft.com/office/drawing/2014/main" id="{8DC5C561-4A4F-3AD3-F6F7-4CF87140B7AB}"/>
              </a:ext>
            </a:extLst>
          </p:cNvPr>
          <p:cNvSpPr txBox="1"/>
          <p:nvPr/>
        </p:nvSpPr>
        <p:spPr>
          <a:xfrm>
            <a:off x="0" y="2828833"/>
            <a:ext cx="2037481" cy="1015663"/>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Top 25 Important </a:t>
            </a:r>
          </a:p>
          <a:p>
            <a:r>
              <a:rPr lang="en-US" sz="2000" dirty="0">
                <a:latin typeface="Times New Roman" panose="02020603050405020304" pitchFamily="18" charset="0"/>
                <a:cs typeface="Times New Roman" panose="02020603050405020304" pitchFamily="18" charset="0"/>
              </a:rPr>
              <a:t>Features</a:t>
            </a:r>
          </a:p>
          <a:p>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CatBoost</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8893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411F-2403-06C9-AE54-473B8AF84F16}"/>
              </a:ext>
            </a:extLst>
          </p:cNvPr>
          <p:cNvSpPr>
            <a:spLocks noGrp="1"/>
          </p:cNvSpPr>
          <p:nvPr>
            <p:ph type="title"/>
          </p:nvPr>
        </p:nvSpPr>
        <p:spPr>
          <a:xfrm>
            <a:off x="646112" y="452718"/>
            <a:ext cx="8481412" cy="807671"/>
          </a:xfrm>
        </p:spPr>
        <p:txBody>
          <a:bodyPr/>
          <a:lstStyle/>
          <a:p>
            <a:r>
              <a:rPr lang="en-US" dirty="0">
                <a:latin typeface="Times New Roman" panose="02020603050405020304" pitchFamily="18" charset="0"/>
                <a:cs typeface="Times New Roman" panose="02020603050405020304" pitchFamily="18" charset="0"/>
              </a:rPr>
              <a:t>Variant A - Image processing step</a:t>
            </a:r>
            <a:endParaRPr lang="en-CA"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5ABC69D-A47E-0D2F-28C0-2256294B5E95}"/>
              </a:ext>
            </a:extLst>
          </p:cNvPr>
          <p:cNvSpPr txBox="1"/>
          <p:nvPr/>
        </p:nvSpPr>
        <p:spPr>
          <a:xfrm>
            <a:off x="1136822" y="5766485"/>
            <a:ext cx="9012194" cy="766119"/>
          </a:xfrm>
          <a:prstGeom prst="rect">
            <a:avLst/>
          </a:prstGeom>
        </p:spPr>
        <p:txBody>
          <a:bodyPr wrap="square" rtlCol="0">
            <a:spAutoFit/>
          </a:bodyPr>
          <a:lstStyle/>
          <a:p>
            <a:endParaRPr lang="en-CA" dirty="0"/>
          </a:p>
        </p:txBody>
      </p:sp>
      <p:sp>
        <p:nvSpPr>
          <p:cNvPr id="7" name="TextBox 6">
            <a:extLst>
              <a:ext uri="{FF2B5EF4-FFF2-40B4-BE49-F238E27FC236}">
                <a16:creationId xmlns:a16="http://schemas.microsoft.com/office/drawing/2014/main" id="{544574FB-5746-31DF-43CE-4D553163FB57}"/>
              </a:ext>
            </a:extLst>
          </p:cNvPr>
          <p:cNvSpPr txBox="1"/>
          <p:nvPr/>
        </p:nvSpPr>
        <p:spPr>
          <a:xfrm>
            <a:off x="251254" y="5696805"/>
            <a:ext cx="11689492" cy="584775"/>
          </a:xfrm>
          <a:prstGeom prst="rect">
            <a:avLst/>
          </a:prstGeom>
          <a:noFill/>
        </p:spPr>
        <p:txBody>
          <a:bodyPr wrap="square" rtlCol="0">
            <a:spAutoFit/>
          </a:bodyPr>
          <a:lstStyle/>
          <a:p>
            <a:r>
              <a:rPr lang="en-US" sz="1600" i="1" dirty="0">
                <a:latin typeface="Times New Roman" panose="02020603050405020304" pitchFamily="18" charset="0"/>
                <a:cs typeface="Times New Roman" panose="02020603050405020304" pitchFamily="18" charset="0"/>
              </a:rPr>
              <a:t>Note : HSV-first masks retain chroma, improving separation of true blood from shadows/textures and helping with overlaps exactly where generalization was challenging in prior work.</a:t>
            </a:r>
            <a:endParaRPr lang="en-CA" sz="1600" i="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B5C9EF8-0129-B6A6-BF8A-79D5A40133F7}"/>
              </a:ext>
            </a:extLst>
          </p:cNvPr>
          <p:cNvPicPr>
            <a:picLocks noChangeAspect="1"/>
          </p:cNvPicPr>
          <p:nvPr/>
        </p:nvPicPr>
        <p:blipFill>
          <a:blip r:embed="rId2"/>
          <a:stretch>
            <a:fillRect/>
          </a:stretch>
        </p:blipFill>
        <p:spPr>
          <a:xfrm>
            <a:off x="2133600" y="1648633"/>
            <a:ext cx="7463481" cy="3704015"/>
          </a:xfrm>
          <a:prstGeom prst="rect">
            <a:avLst/>
          </a:prstGeom>
        </p:spPr>
      </p:pic>
    </p:spTree>
    <p:extLst>
      <p:ext uri="{BB962C8B-B14F-4D97-AF65-F5344CB8AC3E}">
        <p14:creationId xmlns:p14="http://schemas.microsoft.com/office/powerpoint/2010/main" val="38741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2C83-5C50-A4DA-4B79-9AE87196B69F}"/>
              </a:ext>
            </a:extLst>
          </p:cNvPr>
          <p:cNvSpPr>
            <a:spLocks noGrp="1"/>
          </p:cNvSpPr>
          <p:nvPr>
            <p:ph type="title"/>
          </p:nvPr>
        </p:nvSpPr>
        <p:spPr>
          <a:xfrm>
            <a:off x="187929" y="213791"/>
            <a:ext cx="9404723" cy="791620"/>
          </a:xfrm>
        </p:spPr>
        <p:txBody>
          <a:bodyPr/>
          <a:lstStyle/>
          <a:p>
            <a:r>
              <a:rPr lang="en-US" dirty="0">
                <a:latin typeface="Times New Roman" panose="02020603050405020304" pitchFamily="18" charset="0"/>
                <a:cs typeface="Times New Roman" panose="02020603050405020304" pitchFamily="18" charset="0"/>
              </a:rPr>
              <a:t>Timeline</a:t>
            </a:r>
          </a:p>
        </p:txBody>
      </p:sp>
      <p:cxnSp>
        <p:nvCxnSpPr>
          <p:cNvPr id="7" name="Straight Connector 6">
            <a:extLst>
              <a:ext uri="{FF2B5EF4-FFF2-40B4-BE49-F238E27FC236}">
                <a16:creationId xmlns:a16="http://schemas.microsoft.com/office/drawing/2014/main" id="{FA2B9CAB-5600-E0CC-E6B8-922E3FB0DF0F}"/>
              </a:ext>
            </a:extLst>
          </p:cNvPr>
          <p:cNvCxnSpPr>
            <a:cxnSpLocks/>
          </p:cNvCxnSpPr>
          <p:nvPr/>
        </p:nvCxnSpPr>
        <p:spPr>
          <a:xfrm>
            <a:off x="1206621" y="3429000"/>
            <a:ext cx="930371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38D743AB-1034-4938-6FB7-2C0084A5B2AF}"/>
              </a:ext>
            </a:extLst>
          </p:cNvPr>
          <p:cNvCxnSpPr/>
          <p:nvPr/>
        </p:nvCxnSpPr>
        <p:spPr>
          <a:xfrm flipV="1">
            <a:off x="1187767" y="2516957"/>
            <a:ext cx="0" cy="912043"/>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461875B0-91BA-547F-5B49-79B76F62C4C8}"/>
              </a:ext>
            </a:extLst>
          </p:cNvPr>
          <p:cNvCxnSpPr/>
          <p:nvPr/>
        </p:nvCxnSpPr>
        <p:spPr>
          <a:xfrm flipV="1">
            <a:off x="2506710" y="3429000"/>
            <a:ext cx="0" cy="912043"/>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FC44DE7E-F6C7-D614-691B-427F16BBE72A}"/>
              </a:ext>
            </a:extLst>
          </p:cNvPr>
          <p:cNvCxnSpPr/>
          <p:nvPr/>
        </p:nvCxnSpPr>
        <p:spPr>
          <a:xfrm flipV="1">
            <a:off x="3909406" y="2516957"/>
            <a:ext cx="0" cy="912043"/>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2601B69F-D093-0FF9-FFAC-66141469A1EF}"/>
              </a:ext>
            </a:extLst>
          </p:cNvPr>
          <p:cNvCxnSpPr/>
          <p:nvPr/>
        </p:nvCxnSpPr>
        <p:spPr>
          <a:xfrm flipV="1">
            <a:off x="7337622" y="2516957"/>
            <a:ext cx="0" cy="912043"/>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442DB70B-1D6D-BB59-CBAE-3627945BC287}"/>
              </a:ext>
            </a:extLst>
          </p:cNvPr>
          <p:cNvCxnSpPr/>
          <p:nvPr/>
        </p:nvCxnSpPr>
        <p:spPr>
          <a:xfrm flipV="1">
            <a:off x="5782252" y="3429000"/>
            <a:ext cx="0" cy="912043"/>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AACB0926-DA5E-1F88-364E-8ADBE9ADD397}"/>
              </a:ext>
            </a:extLst>
          </p:cNvPr>
          <p:cNvSpPr txBox="1"/>
          <p:nvPr/>
        </p:nvSpPr>
        <p:spPr>
          <a:xfrm>
            <a:off x="476045" y="1587984"/>
            <a:ext cx="153185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Week 1-4: Data collection</a:t>
            </a:r>
          </a:p>
        </p:txBody>
      </p:sp>
      <p:sp>
        <p:nvSpPr>
          <p:cNvPr id="17" name="TextBox 16">
            <a:extLst>
              <a:ext uri="{FF2B5EF4-FFF2-40B4-BE49-F238E27FC236}">
                <a16:creationId xmlns:a16="http://schemas.microsoft.com/office/drawing/2014/main" id="{292CC161-0B25-0713-69D9-AA89831089D4}"/>
              </a:ext>
            </a:extLst>
          </p:cNvPr>
          <p:cNvSpPr txBox="1"/>
          <p:nvPr/>
        </p:nvSpPr>
        <p:spPr>
          <a:xfrm>
            <a:off x="1494116" y="4340384"/>
            <a:ext cx="2025187"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Week 5:</a:t>
            </a:r>
          </a:p>
          <a:p>
            <a:pPr algn="ctr"/>
            <a:r>
              <a:rPr lang="en-US" dirty="0">
                <a:latin typeface="Times New Roman" panose="02020603050405020304" pitchFamily="18" charset="0"/>
                <a:cs typeface="Times New Roman" panose="02020603050405020304" pitchFamily="18" charset="0"/>
              </a:rPr>
              <a:t>Feature aggregation + RF/XGB baseline</a:t>
            </a:r>
          </a:p>
        </p:txBody>
      </p:sp>
      <p:sp>
        <p:nvSpPr>
          <p:cNvPr id="18" name="TextBox 17">
            <a:extLst>
              <a:ext uri="{FF2B5EF4-FFF2-40B4-BE49-F238E27FC236}">
                <a16:creationId xmlns:a16="http://schemas.microsoft.com/office/drawing/2014/main" id="{B6589E64-A890-2686-A26A-CF10D5DED252}"/>
              </a:ext>
            </a:extLst>
          </p:cNvPr>
          <p:cNvSpPr txBox="1"/>
          <p:nvPr/>
        </p:nvSpPr>
        <p:spPr>
          <a:xfrm>
            <a:off x="2848891" y="1864983"/>
            <a:ext cx="212103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Week 6-8:</a:t>
            </a:r>
          </a:p>
          <a:p>
            <a:pPr algn="ctr"/>
            <a:r>
              <a:rPr lang="en-US" dirty="0">
                <a:latin typeface="Times New Roman" panose="02020603050405020304" pitchFamily="18" charset="0"/>
                <a:cs typeface="Times New Roman" panose="02020603050405020304" pitchFamily="18" charset="0"/>
              </a:rPr>
              <a:t>Variant B</a:t>
            </a:r>
          </a:p>
        </p:txBody>
      </p:sp>
      <p:sp>
        <p:nvSpPr>
          <p:cNvPr id="19" name="TextBox 18">
            <a:extLst>
              <a:ext uri="{FF2B5EF4-FFF2-40B4-BE49-F238E27FC236}">
                <a16:creationId xmlns:a16="http://schemas.microsoft.com/office/drawing/2014/main" id="{7D408F7C-0715-E484-44B4-02D2898CE593}"/>
              </a:ext>
            </a:extLst>
          </p:cNvPr>
          <p:cNvSpPr txBox="1"/>
          <p:nvPr/>
        </p:nvSpPr>
        <p:spPr>
          <a:xfrm>
            <a:off x="4721737" y="4340384"/>
            <a:ext cx="212103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Week 9:</a:t>
            </a:r>
          </a:p>
          <a:p>
            <a:pPr algn="ctr"/>
            <a:r>
              <a:rPr lang="en-US" dirty="0">
                <a:latin typeface="Times New Roman" panose="02020603050405020304" pitchFamily="18" charset="0"/>
                <a:cs typeface="Times New Roman" panose="02020603050405020304" pitchFamily="18" charset="0"/>
              </a:rPr>
              <a:t>Rigorous CV &amp; held-out evaluation, SIS, error analysis</a:t>
            </a:r>
          </a:p>
        </p:txBody>
      </p:sp>
      <p:sp>
        <p:nvSpPr>
          <p:cNvPr id="20" name="TextBox 19">
            <a:extLst>
              <a:ext uri="{FF2B5EF4-FFF2-40B4-BE49-F238E27FC236}">
                <a16:creationId xmlns:a16="http://schemas.microsoft.com/office/drawing/2014/main" id="{37A79F96-2EF9-D3D5-F97A-CFF8290BB119}"/>
              </a:ext>
            </a:extLst>
          </p:cNvPr>
          <p:cNvSpPr txBox="1"/>
          <p:nvPr/>
        </p:nvSpPr>
        <p:spPr>
          <a:xfrm>
            <a:off x="6131289" y="1593626"/>
            <a:ext cx="2391645"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Week 10:</a:t>
            </a:r>
          </a:p>
          <a:p>
            <a:pPr algn="ctr"/>
            <a:r>
              <a:rPr lang="en-US" dirty="0">
                <a:latin typeface="Times New Roman" panose="02020603050405020304" pitchFamily="18" charset="0"/>
                <a:cs typeface="Times New Roman" panose="02020603050405020304" pitchFamily="18" charset="0"/>
              </a:rPr>
              <a:t>Re-working on project(from initial)</a:t>
            </a:r>
          </a:p>
        </p:txBody>
      </p:sp>
      <p:cxnSp>
        <p:nvCxnSpPr>
          <p:cNvPr id="3" name="Straight Connector 2">
            <a:extLst>
              <a:ext uri="{FF2B5EF4-FFF2-40B4-BE49-F238E27FC236}">
                <a16:creationId xmlns:a16="http://schemas.microsoft.com/office/drawing/2014/main" id="{A6B193CC-012F-4387-744F-510BAFFD99B2}"/>
              </a:ext>
            </a:extLst>
          </p:cNvPr>
          <p:cNvCxnSpPr/>
          <p:nvPr/>
        </p:nvCxnSpPr>
        <p:spPr>
          <a:xfrm flipV="1">
            <a:off x="9040295" y="3429000"/>
            <a:ext cx="0" cy="912043"/>
          </a:xfrm>
          <a:prstGeom prst="line">
            <a:avLst/>
          </a:prstGeom>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87FF780E-E848-0D9E-D9FE-B4630327F871}"/>
              </a:ext>
            </a:extLst>
          </p:cNvPr>
          <p:cNvSpPr txBox="1"/>
          <p:nvPr/>
        </p:nvSpPr>
        <p:spPr>
          <a:xfrm>
            <a:off x="7979780" y="4340384"/>
            <a:ext cx="2121030"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Week 11-13: Collecting more data, </a:t>
            </a:r>
            <a:r>
              <a:rPr lang="en-US" dirty="0" err="1">
                <a:latin typeface="Times New Roman" panose="02020603050405020304" pitchFamily="18" charset="0"/>
                <a:cs typeface="Times New Roman" panose="02020603050405020304" pitchFamily="18" charset="0"/>
              </a:rPr>
              <a:t>Github</a:t>
            </a:r>
            <a:r>
              <a:rPr lang="en-US" dirty="0">
                <a:latin typeface="Times New Roman" panose="02020603050405020304" pitchFamily="18" charset="0"/>
                <a:cs typeface="Times New Roman" panose="02020603050405020304" pitchFamily="18" charset="0"/>
              </a:rPr>
              <a:t> (pull/push), </a:t>
            </a:r>
            <a:r>
              <a:rPr lang="en-US" dirty="0" err="1">
                <a:latin typeface="Times New Roman" panose="02020603050405020304" pitchFamily="18" charset="0"/>
                <a:cs typeface="Times New Roman" panose="02020603050405020304" pitchFamily="18" charset="0"/>
              </a:rPr>
              <a:t>CatBoost</a:t>
            </a:r>
            <a:r>
              <a:rPr lang="en-US" dirty="0">
                <a:latin typeface="Times New Roman" panose="02020603050405020304" pitchFamily="18" charset="0"/>
                <a:cs typeface="Times New Roman" panose="02020603050405020304" pitchFamily="18" charset="0"/>
              </a:rPr>
              <a:t> Classifier, Arg-Max, Re-</a:t>
            </a:r>
            <a:r>
              <a:rPr lang="en-US" dirty="0" err="1">
                <a:latin typeface="Times New Roman" panose="02020603050405020304" pitchFamily="18" charset="0"/>
                <a:cs typeface="Times New Roman" panose="02020603050405020304" pitchFamily="18" charset="0"/>
              </a:rPr>
              <a:t>Evaluting</a:t>
            </a:r>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BABDB9D3-233A-9997-C29F-A8A48AA967DC}"/>
              </a:ext>
            </a:extLst>
          </p:cNvPr>
          <p:cNvCxnSpPr/>
          <p:nvPr/>
        </p:nvCxnSpPr>
        <p:spPr>
          <a:xfrm flipV="1">
            <a:off x="10510333" y="2516957"/>
            <a:ext cx="0" cy="912043"/>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4D4FE696-4B75-5947-ECEB-2BEC23FBD711}"/>
              </a:ext>
            </a:extLst>
          </p:cNvPr>
          <p:cNvSpPr txBox="1"/>
          <p:nvPr/>
        </p:nvSpPr>
        <p:spPr>
          <a:xfrm>
            <a:off x="9314510" y="1824938"/>
            <a:ext cx="239164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Week 14-15:</a:t>
            </a:r>
          </a:p>
          <a:p>
            <a:pPr algn="ctr"/>
            <a:r>
              <a:rPr lang="en-US" dirty="0">
                <a:latin typeface="Times New Roman" panose="02020603050405020304" pitchFamily="18" charset="0"/>
                <a:cs typeface="Times New Roman" panose="02020603050405020304" pitchFamily="18" charset="0"/>
              </a:rPr>
              <a:t>Presentation and Report</a:t>
            </a:r>
          </a:p>
        </p:txBody>
      </p:sp>
    </p:spTree>
    <p:extLst>
      <p:ext uri="{BB962C8B-B14F-4D97-AF65-F5344CB8AC3E}">
        <p14:creationId xmlns:p14="http://schemas.microsoft.com/office/powerpoint/2010/main" val="3597092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0B685-95AF-AFE7-22B5-160114C0F4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942DDF-44A4-725D-DF2A-93EF967E3B5C}"/>
              </a:ext>
            </a:extLst>
          </p:cNvPr>
          <p:cNvSpPr>
            <a:spLocks noGrp="1"/>
          </p:cNvSpPr>
          <p:nvPr>
            <p:ph type="title"/>
          </p:nvPr>
        </p:nvSpPr>
        <p:spPr>
          <a:xfrm>
            <a:off x="187929" y="213791"/>
            <a:ext cx="9404723" cy="791620"/>
          </a:xfrm>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85FA48F0-BFCE-0121-F32C-962151B25EE2}"/>
              </a:ext>
            </a:extLst>
          </p:cNvPr>
          <p:cNvSpPr txBox="1"/>
          <p:nvPr/>
        </p:nvSpPr>
        <p:spPr>
          <a:xfrm>
            <a:off x="707013" y="1166842"/>
            <a:ext cx="10152666" cy="3477875"/>
          </a:xfrm>
          <a:prstGeom prst="rect">
            <a:avLst/>
          </a:prstGeom>
          <a:noFill/>
        </p:spPr>
        <p:txBody>
          <a:bodyPr wrap="square" rtlCol="0">
            <a:spAutoFit/>
          </a:bodyPr>
          <a:lstStyle/>
          <a:p>
            <a:pPr marL="342900" indent="-342900">
              <a:buAutoNum type="arabicPeriod"/>
            </a:pPr>
            <a:r>
              <a:rPr lang="en-US" sz="2000" dirty="0">
                <a:latin typeface="Times New Roman" panose="02020603050405020304" pitchFamily="18" charset="0"/>
                <a:cs typeface="Times New Roman" panose="02020603050405020304" pitchFamily="18" charset="0"/>
              </a:rPr>
              <a:t>Y. Li and W. Shen, “From images to detection: Machine learning for blood pattern classification,”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preprint arXiv:2501.02151, Jan. 2025. [Online]. Available: </a:t>
            </a:r>
            <a:r>
              <a:rPr lang="en-US" sz="2000" dirty="0">
                <a:latin typeface="Times New Roman" panose="02020603050405020304" pitchFamily="18" charset="0"/>
                <a:cs typeface="Times New Roman" panose="02020603050405020304" pitchFamily="18" charset="0"/>
                <a:hlinkClick r:id="rId3"/>
              </a:rPr>
              <a:t>https://arxiv.org/abs/2501.02151</a:t>
            </a: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en-US" sz="2000" dirty="0">
                <a:latin typeface="Times New Roman" panose="02020603050405020304" pitchFamily="18" charset="0"/>
                <a:cs typeface="Times New Roman" panose="02020603050405020304" pitchFamily="18" charset="0"/>
              </a:rPr>
              <a:t>R. C. Gonzalez and R. E. Woods, Digital Image Processing, 4th ed. Hoboken, NJ, USA: Pearson, 2018.</a:t>
            </a:r>
          </a:p>
          <a:p>
            <a:pPr marL="342900" indent="-342900">
              <a:buAutoNum type="arabicPeriod"/>
            </a:pPr>
            <a:r>
              <a:rPr lang="en-US" sz="2000" dirty="0">
                <a:latin typeface="Times New Roman" panose="02020603050405020304" pitchFamily="18" charset="0"/>
                <a:cs typeface="Times New Roman" panose="02020603050405020304" pitchFamily="18" charset="0"/>
              </a:rPr>
              <a:t>D. Attinger et al., “A data set of bloodstain patterns for teaching and research in bloodstain pattern analysis: Impact beating spatters,” PLOS ONE, vol. 13, no. 12, e0208057, Dec. 2018. </a:t>
            </a: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10.1371/journal.pone.0208057</a:t>
            </a:r>
          </a:p>
          <a:p>
            <a:pPr marL="342900" indent="-342900">
              <a:buAutoNum type="arabicPeriod"/>
            </a:pPr>
            <a:r>
              <a:rPr lang="en-US" sz="2000" dirty="0">
                <a:latin typeface="Times New Roman" panose="02020603050405020304" pitchFamily="18" charset="0"/>
                <a:cs typeface="Times New Roman" panose="02020603050405020304" pitchFamily="18" charset="0"/>
              </a:rPr>
              <a:t>D. Attinger, Y. Liu, T. Bybee, and K. De </a:t>
            </a:r>
            <a:r>
              <a:rPr lang="en-US" sz="2000" dirty="0" err="1">
                <a:latin typeface="Times New Roman" panose="02020603050405020304" pitchFamily="18" charset="0"/>
                <a:cs typeface="Times New Roman" panose="02020603050405020304" pitchFamily="18" charset="0"/>
              </a:rPr>
              <a:t>Brabanter</a:t>
            </a:r>
            <a:r>
              <a:rPr lang="en-US" sz="2000" dirty="0">
                <a:latin typeface="Times New Roman" panose="02020603050405020304" pitchFamily="18" charset="0"/>
                <a:cs typeface="Times New Roman" panose="02020603050405020304" pitchFamily="18" charset="0"/>
              </a:rPr>
              <a:t>, “A data set of bloodstain patterns for teaching and research in bloodstain pattern analysis: Impact beating spatters,” Data Brief, vol. 18, pp. 648-654, Mar. 2018. </a:t>
            </a:r>
            <a:r>
              <a:rPr lang="en-US" sz="2000" dirty="0" err="1">
                <a:latin typeface="Times New Roman" panose="02020603050405020304" pitchFamily="18" charset="0"/>
                <a:cs typeface="Times New Roman" panose="02020603050405020304" pitchFamily="18" charset="0"/>
              </a:rPr>
              <a:t>doi</a:t>
            </a:r>
            <a:r>
              <a:rPr lang="en-US" sz="2000" dirty="0">
                <a:latin typeface="Times New Roman" panose="02020603050405020304" pitchFamily="18" charset="0"/>
                <a:cs typeface="Times New Roman" panose="02020603050405020304" pitchFamily="18" charset="0"/>
              </a:rPr>
              <a:t>: 10.1016/j.dib.2018.02.070 </a:t>
            </a:r>
          </a:p>
        </p:txBody>
      </p:sp>
    </p:spTree>
    <p:extLst>
      <p:ext uri="{BB962C8B-B14F-4D97-AF65-F5344CB8AC3E}">
        <p14:creationId xmlns:p14="http://schemas.microsoft.com/office/powerpoint/2010/main" val="2722851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CD3D-EE47-7982-9043-C1D942C75298}"/>
              </a:ext>
            </a:extLst>
          </p:cNvPr>
          <p:cNvSpPr>
            <a:spLocks noGrp="1"/>
          </p:cNvSpPr>
          <p:nvPr>
            <p:ph type="title"/>
          </p:nvPr>
        </p:nvSpPr>
        <p:spPr>
          <a:xfrm>
            <a:off x="509477" y="620884"/>
            <a:ext cx="9404723" cy="734951"/>
          </a:xfrm>
        </p:spPr>
        <p:txBody>
          <a:bodyPr/>
          <a:lstStyle/>
          <a:p>
            <a:r>
              <a:rPr lang="en-US" dirty="0" err="1">
                <a:latin typeface="Times New Roman" panose="02020603050405020304" pitchFamily="18" charset="0"/>
                <a:cs typeface="Times New Roman" panose="02020603050405020304" pitchFamily="18" charset="0"/>
              </a:rPr>
              <a:t>Github</a:t>
            </a:r>
            <a:endParaRPr lang="en-CA" dirty="0">
              <a:latin typeface="Times New Roman" panose="02020603050405020304" pitchFamily="18" charset="0"/>
              <a:cs typeface="Times New Roman" panose="02020603050405020304" pitchFamily="18" charset="0"/>
            </a:endParaRPr>
          </a:p>
        </p:txBody>
      </p:sp>
      <p:pic>
        <p:nvPicPr>
          <p:cNvPr id="5" name="Content Placeholder 4" descr="A qr code with a dinosaur&#10;&#10;AI-generated content may be incorrect.">
            <a:extLst>
              <a:ext uri="{FF2B5EF4-FFF2-40B4-BE49-F238E27FC236}">
                <a16:creationId xmlns:a16="http://schemas.microsoft.com/office/drawing/2014/main" id="{6300A027-BC86-CE30-A006-E9E28FDF0898}"/>
              </a:ext>
            </a:extLst>
          </p:cNvPr>
          <p:cNvPicPr>
            <a:picLocks noGrp="1" noChangeAspect="1"/>
          </p:cNvPicPr>
          <p:nvPr>
            <p:ph idx="1"/>
          </p:nvPr>
        </p:nvPicPr>
        <p:blipFill>
          <a:blip r:embed="rId2"/>
          <a:srcRect l="7040" t="12745"/>
          <a:stretch>
            <a:fillRect/>
          </a:stretch>
        </p:blipFill>
        <p:spPr>
          <a:xfrm>
            <a:off x="3804745" y="1744718"/>
            <a:ext cx="2993209" cy="3000697"/>
          </a:xfrm>
          <a:prstGeom prst="rect">
            <a:avLst/>
          </a:prstGeom>
        </p:spPr>
      </p:pic>
      <p:sp>
        <p:nvSpPr>
          <p:cNvPr id="6" name="TextBox 5">
            <a:extLst>
              <a:ext uri="{FF2B5EF4-FFF2-40B4-BE49-F238E27FC236}">
                <a16:creationId xmlns:a16="http://schemas.microsoft.com/office/drawing/2014/main" id="{510D17CD-56BE-74F7-F05B-0B08542119C7}"/>
              </a:ext>
            </a:extLst>
          </p:cNvPr>
          <p:cNvSpPr txBox="1"/>
          <p:nvPr/>
        </p:nvSpPr>
        <p:spPr>
          <a:xfrm>
            <a:off x="7126190" y="2966877"/>
            <a:ext cx="5065810"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Scan QR code to visit Repository </a:t>
            </a:r>
            <a:endParaRPr lang="en-CA" sz="28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325DC85-4A1A-5915-35DE-FF8A219ED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235" y="3500276"/>
            <a:ext cx="2241331" cy="224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78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EDBC3-E2C4-6D57-367C-85684927389A}"/>
              </a:ext>
            </a:extLst>
          </p:cNvPr>
          <p:cNvSpPr>
            <a:spLocks noGrp="1"/>
          </p:cNvSpPr>
          <p:nvPr>
            <p:ph type="title"/>
          </p:nvPr>
        </p:nvSpPr>
        <p:spPr>
          <a:xfrm>
            <a:off x="206603" y="194296"/>
            <a:ext cx="10515600" cy="784945"/>
          </a:xfrm>
        </p:spPr>
        <p:txBody>
          <a:bodyPr/>
          <a:lstStyle/>
          <a:p>
            <a:r>
              <a:rPr lang="en-US" sz="4800" dirty="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E9892F-7B35-530E-BCBC-43D97C6ADF83}"/>
              </a:ext>
            </a:extLst>
          </p:cNvPr>
          <p:cNvSpPr>
            <a:spLocks noGrp="1"/>
          </p:cNvSpPr>
          <p:nvPr>
            <p:ph idx="1"/>
          </p:nvPr>
        </p:nvSpPr>
        <p:spPr>
          <a:xfrm>
            <a:off x="564824" y="1259840"/>
            <a:ext cx="10515600" cy="4937760"/>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This project aims to automatically distinguish between gunshot and impact bloodstain patterns using a structured computer-vision and machine-learning pipeline. Since </a:t>
            </a:r>
            <a:r>
              <a:rPr lang="en-US" sz="2400" b="1" dirty="0">
                <a:latin typeface="Times New Roman" panose="02020603050405020304" pitchFamily="18" charset="0"/>
                <a:cs typeface="Times New Roman" panose="02020603050405020304" pitchFamily="18" charset="0"/>
              </a:rPr>
              <a:t>traditional bloodstain interpretation </a:t>
            </a:r>
            <a:r>
              <a:rPr lang="en-US" sz="2400" dirty="0">
                <a:latin typeface="Times New Roman" panose="02020603050405020304" pitchFamily="18" charset="0"/>
                <a:cs typeface="Times New Roman" panose="02020603050405020304" pitchFamily="18" charset="0"/>
              </a:rPr>
              <a:t>can be </a:t>
            </a:r>
            <a:r>
              <a:rPr lang="en-US" sz="2400" b="1" dirty="0">
                <a:latin typeface="Times New Roman" panose="02020603050405020304" pitchFamily="18" charset="0"/>
                <a:cs typeface="Times New Roman" panose="02020603050405020304" pitchFamily="18" charset="0"/>
              </a:rPr>
              <a:t>time-consuming</a:t>
            </a:r>
            <a:r>
              <a:rPr lang="en-US" sz="2400" dirty="0">
                <a:latin typeface="Times New Roman" panose="02020603050405020304" pitchFamily="18" charset="0"/>
                <a:cs typeface="Times New Roman" panose="02020603050405020304" pitchFamily="18" charset="0"/>
              </a:rPr>
              <a:t> and subject to </a:t>
            </a:r>
            <a:r>
              <a:rPr lang="en-US" sz="2400" b="1" dirty="0">
                <a:latin typeface="Times New Roman" panose="02020603050405020304" pitchFamily="18" charset="0"/>
                <a:cs typeface="Times New Roman" panose="02020603050405020304" pitchFamily="18" charset="0"/>
              </a:rPr>
              <a:t>human bias</a:t>
            </a:r>
            <a:r>
              <a:rPr lang="en-US" sz="2400" dirty="0">
                <a:latin typeface="Times New Roman" panose="02020603050405020304" pitchFamily="18" charset="0"/>
                <a:cs typeface="Times New Roman" panose="02020603050405020304" pitchFamily="18" charset="0"/>
              </a:rPr>
              <a:t>, this system provides a more consistent and objective alternative.</a:t>
            </a:r>
          </a:p>
          <a:p>
            <a:pPr algn="just"/>
            <a:r>
              <a:rPr lang="en-US" sz="2400" dirty="0">
                <a:latin typeface="Times New Roman" panose="02020603050405020304" pitchFamily="18" charset="0"/>
                <a:cs typeface="Times New Roman" panose="02020603050405020304" pitchFamily="18" charset="0"/>
              </a:rPr>
              <a:t>The approach begins with preprocessing the image and segmenting the bloodstains through color-based detection. From these regions, the system extracts </a:t>
            </a:r>
            <a:r>
              <a:rPr lang="en-US" sz="2400" b="1" dirty="0">
                <a:latin typeface="Times New Roman" panose="02020603050405020304" pitchFamily="18" charset="0"/>
                <a:cs typeface="Times New Roman" panose="02020603050405020304" pitchFamily="18" charset="0"/>
              </a:rPr>
              <a:t>key features—such as droplet size, count, shape, and spatial distribution</a:t>
            </a:r>
            <a:r>
              <a:rPr lang="en-US" sz="2400" dirty="0">
                <a:latin typeface="Times New Roman" panose="02020603050405020304" pitchFamily="18" charset="0"/>
                <a:cs typeface="Times New Roman" panose="02020603050405020304" pitchFamily="18" charset="0"/>
              </a:rPr>
              <a:t>—that reflect the physical differences between gunshot and impact mechanisms.</a:t>
            </a:r>
          </a:p>
          <a:p>
            <a:pPr algn="just"/>
            <a:r>
              <a:rPr lang="en-US" sz="2400" dirty="0">
                <a:latin typeface="Times New Roman" panose="02020603050405020304" pitchFamily="18" charset="0"/>
                <a:cs typeface="Times New Roman" panose="02020603050405020304" pitchFamily="18" charset="0"/>
              </a:rPr>
              <a:t>A calibrated </a:t>
            </a:r>
            <a:r>
              <a:rPr lang="en-US" sz="2400" b="1" dirty="0" err="1">
                <a:latin typeface="Times New Roman" panose="02020603050405020304" pitchFamily="18" charset="0"/>
                <a:cs typeface="Times New Roman" panose="02020603050405020304" pitchFamily="18" charset="0"/>
              </a:rPr>
              <a:t>CatBoost</a:t>
            </a:r>
            <a:r>
              <a:rPr lang="en-US" sz="2400" b="1" dirty="0">
                <a:latin typeface="Times New Roman" panose="02020603050405020304" pitchFamily="18" charset="0"/>
                <a:cs typeface="Times New Roman" panose="02020603050405020304" pitchFamily="18" charset="0"/>
              </a:rPr>
              <a:t> classifier </a:t>
            </a:r>
            <a:r>
              <a:rPr lang="en-US" sz="2400" dirty="0">
                <a:latin typeface="Times New Roman" panose="02020603050405020304" pitchFamily="18" charset="0"/>
                <a:cs typeface="Times New Roman" panose="02020603050405020304" pitchFamily="18" charset="0"/>
              </a:rPr>
              <a:t>then uses these features to produce a reliable prediction, supported by a contingency method designed to handle very fine droplets commonly present in gunshot patterns.</a:t>
            </a:r>
          </a:p>
        </p:txBody>
      </p:sp>
    </p:spTree>
    <p:extLst>
      <p:ext uri="{BB962C8B-B14F-4D97-AF65-F5344CB8AC3E}">
        <p14:creationId xmlns:p14="http://schemas.microsoft.com/office/powerpoint/2010/main" val="351362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68EDF-FB33-6B83-042F-280BC1A9CAFD}"/>
              </a:ext>
            </a:extLst>
          </p:cNvPr>
          <p:cNvSpPr>
            <a:spLocks noGrp="1"/>
          </p:cNvSpPr>
          <p:nvPr>
            <p:ph type="title"/>
          </p:nvPr>
        </p:nvSpPr>
        <p:spPr>
          <a:xfrm>
            <a:off x="239711" y="229198"/>
            <a:ext cx="11556049" cy="857922"/>
          </a:xfrm>
        </p:spPr>
        <p:txBody>
          <a:bodyPr/>
          <a:lstStyle/>
          <a:p>
            <a:r>
              <a:rPr lang="en-US" dirty="0">
                <a:latin typeface="Times New Roman" panose="02020603050405020304" pitchFamily="18" charset="0"/>
                <a:cs typeface="Times New Roman" panose="02020603050405020304" pitchFamily="18" charset="0"/>
              </a:rPr>
              <a:t>Gunshot											Blunt Impact</a:t>
            </a:r>
            <a:endParaRPr lang="en-CA" dirty="0">
              <a:latin typeface="Times New Roman" panose="02020603050405020304" pitchFamily="18" charset="0"/>
              <a:cs typeface="Times New Roman" panose="02020603050405020304" pitchFamily="18" charset="0"/>
            </a:endParaRPr>
          </a:p>
        </p:txBody>
      </p:sp>
      <p:pic>
        <p:nvPicPr>
          <p:cNvPr id="2050" name="Picture 2" descr="Gunshot Pictures | Download Free Images on Unsplash">
            <a:extLst>
              <a:ext uri="{FF2B5EF4-FFF2-40B4-BE49-F238E27FC236}">
                <a16:creationId xmlns:a16="http://schemas.microsoft.com/office/drawing/2014/main" id="{2278D153-847C-8D33-4104-1D6FEFEF995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9711" y="1544639"/>
            <a:ext cx="3215579" cy="17139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1EFF105-8A45-AD38-E475-3479EFF4AC0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tretch>
            <a:fillRect/>
          </a:stretch>
        </p:blipFill>
        <p:spPr>
          <a:xfrm>
            <a:off x="3455290" y="1544639"/>
            <a:ext cx="2356619" cy="1713904"/>
          </a:xfrm>
          <a:prstGeom prst="rect">
            <a:avLst/>
          </a:prstGeom>
        </p:spPr>
      </p:pic>
      <p:pic>
        <p:nvPicPr>
          <p:cNvPr id="7" name="Picture 6">
            <a:extLst>
              <a:ext uri="{FF2B5EF4-FFF2-40B4-BE49-F238E27FC236}">
                <a16:creationId xmlns:a16="http://schemas.microsoft.com/office/drawing/2014/main" id="{123213BA-43D1-7FE3-DAD6-BEBDA79EB40D}"/>
              </a:ext>
            </a:extLst>
          </p:cNvPr>
          <p:cNvPicPr>
            <a:picLocks noChangeAspect="1"/>
          </p:cNvPicPr>
          <p:nvPr/>
        </p:nvPicPr>
        <p:blipFill>
          <a:blip r:embed="rId6">
            <a:extLst>
              <a:ext uri="{28A0092B-C50C-407E-A947-70E740481C1C}">
                <a14:useLocalDpi xmlns:a14="http://schemas.microsoft.com/office/drawing/2010/main" val="0"/>
              </a:ext>
            </a:extLst>
          </a:blip>
          <a:srcRect l="18604" t="15705" r="30880" b="-1630"/>
          <a:stretch>
            <a:fillRect/>
          </a:stretch>
        </p:blipFill>
        <p:spPr>
          <a:xfrm rot="5400000">
            <a:off x="1148604" y="2892438"/>
            <a:ext cx="3290791" cy="4104640"/>
          </a:xfrm>
          <a:prstGeom prst="rect">
            <a:avLst/>
          </a:prstGeom>
        </p:spPr>
      </p:pic>
      <p:pic>
        <p:nvPicPr>
          <p:cNvPr id="2052" name="Picture 4" descr="The physics of blood spatter – Physics World">
            <a:extLst>
              <a:ext uri="{FF2B5EF4-FFF2-40B4-BE49-F238E27FC236}">
                <a16:creationId xmlns:a16="http://schemas.microsoft.com/office/drawing/2014/main" id="{647C8CEF-70C0-0C3B-78F6-1EC3682192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2652" y="1544639"/>
            <a:ext cx="3119508" cy="17547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243C8D0-FAD7-2A2C-290A-A3786F995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7722758" y="2820267"/>
            <a:ext cx="2981362" cy="4635707"/>
          </a:xfrm>
          <a:prstGeom prst="rect">
            <a:avLst/>
          </a:prstGeom>
        </p:spPr>
      </p:pic>
      <p:cxnSp>
        <p:nvCxnSpPr>
          <p:cNvPr id="11" name="Straight Connector 10">
            <a:extLst>
              <a:ext uri="{FF2B5EF4-FFF2-40B4-BE49-F238E27FC236}">
                <a16:creationId xmlns:a16="http://schemas.microsoft.com/office/drawing/2014/main" id="{A281FFB6-8356-4325-A4F3-357884DEB684}"/>
              </a:ext>
            </a:extLst>
          </p:cNvPr>
          <p:cNvCxnSpPr>
            <a:stCxn id="2" idx="0"/>
          </p:cNvCxnSpPr>
          <p:nvPr/>
        </p:nvCxnSpPr>
        <p:spPr>
          <a:xfrm>
            <a:off x="6017736" y="229198"/>
            <a:ext cx="78264" cy="628336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6385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CBB58D-F1D0-500C-6A0A-2CCE3410A843}"/>
              </a:ext>
            </a:extLst>
          </p:cNvPr>
          <p:cNvSpPr>
            <a:spLocks noGrp="1"/>
          </p:cNvSpPr>
          <p:nvPr>
            <p:ph idx="1"/>
          </p:nvPr>
        </p:nvSpPr>
        <p:spPr>
          <a:xfrm>
            <a:off x="127175" y="0"/>
            <a:ext cx="11486756" cy="6857999"/>
          </a:xfrm>
        </p:spPr>
        <p:txBody>
          <a:bodyPr>
            <a:noAutofit/>
          </a:bodyPr>
          <a:lstStyle/>
          <a:p>
            <a:pPr marL="0" indent="0" algn="just">
              <a:buNone/>
            </a:pPr>
            <a:r>
              <a:rPr lang="en-CA" b="1" dirty="0">
                <a:latin typeface="Times New Roman" panose="02020603050405020304" pitchFamily="18" charset="0"/>
                <a:ea typeface="Tahoma" panose="020B0604030504040204" pitchFamily="34" charset="0"/>
                <a:cs typeface="Times New Roman" panose="02020603050405020304" pitchFamily="18" charset="0"/>
              </a:rPr>
              <a:t>Background &amp; Literature Review</a:t>
            </a:r>
            <a:endParaRPr lang="en-CA"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CA" dirty="0">
                <a:latin typeface="Times New Roman" panose="02020603050405020304" pitchFamily="18" charset="0"/>
                <a:ea typeface="Tahoma" panose="020B0604030504040204" pitchFamily="34" charset="0"/>
                <a:cs typeface="Times New Roman" panose="02020603050405020304" pitchFamily="18" charset="0"/>
              </a:rPr>
              <a:t>BPA uses size, shape, distribution of stains to infer mechanism.</a:t>
            </a:r>
          </a:p>
          <a:p>
            <a:pPr algn="just"/>
            <a:r>
              <a:rPr lang="en-CA" dirty="0">
                <a:latin typeface="Times New Roman" panose="02020603050405020304" pitchFamily="18" charset="0"/>
                <a:ea typeface="Tahoma" panose="020B0604030504040204" pitchFamily="34" charset="0"/>
                <a:cs typeface="Times New Roman" panose="02020603050405020304" pitchFamily="18" charset="0"/>
              </a:rPr>
              <a:t>Prior workflow: grayscale → threshold → connected components → ellipse features → RF/XGBoost (~0.93 accuracy).</a:t>
            </a:r>
          </a:p>
          <a:p>
            <a:pPr algn="just"/>
            <a:r>
              <a:rPr lang="en-CA" dirty="0">
                <a:latin typeface="Times New Roman" panose="02020603050405020304" pitchFamily="18" charset="0"/>
                <a:ea typeface="Tahoma" panose="020B0604030504040204" pitchFamily="34" charset="0"/>
                <a:cs typeface="Times New Roman" panose="02020603050405020304" pitchFamily="18" charset="0"/>
              </a:rPr>
              <a:t>Features: area, axes, orientation, impact angle, centroid, solidity.</a:t>
            </a:r>
          </a:p>
          <a:p>
            <a:pPr algn="just"/>
            <a:r>
              <a:rPr lang="en-CA" dirty="0">
                <a:latin typeface="Times New Roman" panose="02020603050405020304" pitchFamily="18" charset="0"/>
                <a:ea typeface="Tahoma" panose="020B0604030504040204" pitchFamily="34" charset="0"/>
                <a:cs typeface="Times New Roman" panose="02020603050405020304" pitchFamily="18" charset="0"/>
              </a:rPr>
              <a:t>Pattern summaries: global + local distributions.</a:t>
            </a:r>
          </a:p>
          <a:p>
            <a:pPr marL="0" indent="0" algn="just">
              <a:buNone/>
            </a:pPr>
            <a:endParaRPr lang="en-CA" b="1"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CA" b="1" dirty="0">
                <a:latin typeface="Times New Roman" panose="02020603050405020304" pitchFamily="18" charset="0"/>
                <a:ea typeface="Tahoma" panose="020B0604030504040204" pitchFamily="34" charset="0"/>
                <a:cs typeface="Times New Roman" panose="02020603050405020304" pitchFamily="18" charset="0"/>
              </a:rPr>
              <a:t>Limitations of Past Work</a:t>
            </a:r>
            <a:endParaRPr lang="en-CA"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CA" dirty="0">
                <a:latin typeface="Times New Roman" panose="02020603050405020304" pitchFamily="18" charset="0"/>
                <a:ea typeface="Tahoma" panose="020B0604030504040204" pitchFamily="34" charset="0"/>
                <a:cs typeface="Times New Roman" panose="02020603050405020304" pitchFamily="18" charset="0"/>
              </a:rPr>
              <a:t>Grayscale loses color/contrast, reducing segmentation accuracy.</a:t>
            </a:r>
          </a:p>
          <a:p>
            <a:pPr algn="just"/>
            <a:r>
              <a:rPr lang="en-CA" dirty="0">
                <a:latin typeface="Times New Roman" panose="02020603050405020304" pitchFamily="18" charset="0"/>
                <a:ea typeface="Tahoma" panose="020B0604030504040204" pitchFamily="34" charset="0"/>
                <a:cs typeface="Times New Roman" panose="02020603050405020304" pitchFamily="18" charset="0"/>
              </a:rPr>
              <a:t>Thresholding sensitive to lighting/background → poor generalization.</a:t>
            </a:r>
          </a:p>
          <a:p>
            <a:pPr marL="0" indent="0" algn="just">
              <a:buNone/>
            </a:pPr>
            <a:endParaRPr lang="en-CA" b="1"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CA" b="1" dirty="0">
                <a:latin typeface="Times New Roman" panose="02020603050405020304" pitchFamily="18" charset="0"/>
                <a:ea typeface="Tahoma" panose="020B0604030504040204" pitchFamily="34" charset="0"/>
                <a:cs typeface="Times New Roman" panose="02020603050405020304" pitchFamily="18" charset="0"/>
              </a:rPr>
              <a:t>Rationale for Our Approach</a:t>
            </a:r>
            <a:endParaRPr lang="en-CA"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CA" dirty="0">
                <a:latin typeface="Times New Roman" panose="02020603050405020304" pitchFamily="18" charset="0"/>
                <a:ea typeface="Tahoma" panose="020B0604030504040204" pitchFamily="34" charset="0"/>
                <a:cs typeface="Times New Roman" panose="02020603050405020304" pitchFamily="18" charset="0"/>
              </a:rPr>
              <a:t>Keep full detail via color-based segmentation (RGB+HSV).</a:t>
            </a:r>
          </a:p>
          <a:p>
            <a:pPr algn="just"/>
            <a:r>
              <a:rPr lang="en-CA" dirty="0">
                <a:latin typeface="Times New Roman" panose="02020603050405020304" pitchFamily="18" charset="0"/>
                <a:ea typeface="Tahoma" panose="020B0604030504040204" pitchFamily="34" charset="0"/>
                <a:cs typeface="Times New Roman" panose="02020603050405020304" pitchFamily="18" charset="0"/>
              </a:rPr>
              <a:t>Use richer forensic features beyond ellipses. </a:t>
            </a:r>
            <a:r>
              <a:rPr lang="en-CA" dirty="0" err="1">
                <a:latin typeface="Times New Roman" panose="02020603050405020304" pitchFamily="18" charset="0"/>
                <a:ea typeface="Tahoma" panose="020B0604030504040204" pitchFamily="34" charset="0"/>
                <a:cs typeface="Times New Roman" panose="02020603050405020304" pitchFamily="18" charset="0"/>
              </a:rPr>
              <a:t>CatBoost</a:t>
            </a:r>
            <a:r>
              <a:rPr lang="en-CA" dirty="0">
                <a:latin typeface="Times New Roman" panose="02020603050405020304" pitchFamily="18" charset="0"/>
                <a:ea typeface="Tahoma" panose="020B0604030504040204" pitchFamily="34" charset="0"/>
                <a:cs typeface="Times New Roman" panose="02020603050405020304" pitchFamily="18" charset="0"/>
              </a:rPr>
              <a:t> + probability calibration for stronger, reliable predictions.</a:t>
            </a:r>
          </a:p>
          <a:p>
            <a:pPr algn="just"/>
            <a:r>
              <a:rPr lang="en-CA" dirty="0">
                <a:latin typeface="Times New Roman" panose="02020603050405020304" pitchFamily="18" charset="0"/>
                <a:ea typeface="Tahoma" panose="020B0604030504040204" pitchFamily="34" charset="0"/>
                <a:cs typeface="Times New Roman" panose="02020603050405020304" pitchFamily="18" charset="0"/>
              </a:rPr>
              <a:t>Contingency path handles tiny gunshot droplets.</a:t>
            </a:r>
          </a:p>
        </p:txBody>
      </p:sp>
    </p:spTree>
    <p:extLst>
      <p:ext uri="{BB962C8B-B14F-4D97-AF65-F5344CB8AC3E}">
        <p14:creationId xmlns:p14="http://schemas.microsoft.com/office/powerpoint/2010/main" val="174248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33096C-B831-65DA-5BAA-3CFA68FE1C16}"/>
              </a:ext>
            </a:extLst>
          </p:cNvPr>
          <p:cNvSpPr>
            <a:spLocks noGrp="1"/>
          </p:cNvSpPr>
          <p:nvPr>
            <p:ph idx="1"/>
          </p:nvPr>
        </p:nvSpPr>
        <p:spPr>
          <a:xfrm>
            <a:off x="162910" y="178675"/>
            <a:ext cx="12029090" cy="6894786"/>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Input Image: </a:t>
            </a:r>
            <a:r>
              <a:rPr lang="en-US" dirty="0">
                <a:latin typeface="Times New Roman" panose="02020603050405020304" pitchFamily="18" charset="0"/>
                <a:cs typeface="Times New Roman" panose="02020603050405020304" pitchFamily="18" charset="0"/>
              </a:rPr>
              <a:t>Raw bloodstain photograph.</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Loading &amp; Preprocessing</a:t>
            </a:r>
            <a:r>
              <a:rPr lang="en-US" dirty="0">
                <a:latin typeface="Times New Roman" panose="02020603050405020304" pitchFamily="18" charset="0"/>
                <a:cs typeface="Times New Roman" panose="02020603050405020304" pitchFamily="18" charset="0"/>
              </a:rPr>
              <a:t>: Robust loading (OpenCV/PIL), fix transparency, standardize color, resize large images.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Main Segmentation</a:t>
            </a:r>
            <a:r>
              <a:rPr lang="en-US" dirty="0">
                <a:latin typeface="Times New Roman" panose="02020603050405020304" pitchFamily="18" charset="0"/>
                <a:cs typeface="Times New Roman" panose="02020603050405020304" pitchFamily="18" charset="0"/>
              </a:rPr>
              <a:t>: RGB + HSV thresholds to detect blood; noise removed via morphology.</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Contingency Segmentation</a:t>
            </a:r>
            <a:r>
              <a:rPr lang="en-US" dirty="0">
                <a:latin typeface="Times New Roman" panose="02020603050405020304" pitchFamily="18" charset="0"/>
                <a:cs typeface="Times New Roman" panose="02020603050405020304" pitchFamily="18" charset="0"/>
              </a:rPr>
              <a:t>: Looser thresholds to capture tiny droplets (gunshot mist).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Feature Extraction</a:t>
            </a:r>
            <a:r>
              <a:rPr lang="en-US" dirty="0">
                <a:latin typeface="Times New Roman" panose="02020603050405020304" pitchFamily="18" charset="0"/>
                <a:cs typeface="Times New Roman" panose="02020603050405020304" pitchFamily="18" charset="0"/>
              </a:rPr>
              <a:t>: Compute droplet size, count, shape, spread, intensity, and color features.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err="1">
                <a:latin typeface="Times New Roman" panose="02020603050405020304" pitchFamily="18" charset="0"/>
                <a:cs typeface="Times New Roman" panose="02020603050405020304" pitchFamily="18" charset="0"/>
              </a:rPr>
              <a:t>CatBoost</a:t>
            </a:r>
            <a:r>
              <a:rPr lang="en-US" b="1" dirty="0">
                <a:latin typeface="Times New Roman" panose="02020603050405020304" pitchFamily="18" charset="0"/>
                <a:cs typeface="Times New Roman" panose="02020603050405020304" pitchFamily="18" charset="0"/>
              </a:rPr>
              <a:t> Classifier</a:t>
            </a:r>
            <a:r>
              <a:rPr lang="en-US" dirty="0">
                <a:latin typeface="Times New Roman" panose="02020603050405020304" pitchFamily="18" charset="0"/>
                <a:cs typeface="Times New Roman" panose="02020603050405020304" pitchFamily="18" charset="0"/>
              </a:rPr>
              <a:t>: Uses extracted features to distinguish gunshot vs. impact.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Probability Calibration</a:t>
            </a:r>
            <a:r>
              <a:rPr lang="en-US" dirty="0">
                <a:latin typeface="Times New Roman" panose="02020603050405020304" pitchFamily="18" charset="0"/>
                <a:cs typeface="Times New Roman" panose="02020603050405020304" pitchFamily="18" charset="0"/>
              </a:rPr>
              <a:t>: Isotonic + beta scaling for reliable confidence.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Final Output</a:t>
            </a:r>
            <a:r>
              <a:rPr lang="en-US" dirty="0">
                <a:latin typeface="Times New Roman" panose="02020603050405020304" pitchFamily="18" charset="0"/>
                <a:cs typeface="Times New Roman" panose="02020603050405020304" pitchFamily="18" charset="0"/>
              </a:rPr>
              <a:t>: Predicted class with calibrated confidence score.</a:t>
            </a:r>
          </a:p>
        </p:txBody>
      </p:sp>
    </p:spTree>
    <p:extLst>
      <p:ext uri="{BB962C8B-B14F-4D97-AF65-F5344CB8AC3E}">
        <p14:creationId xmlns:p14="http://schemas.microsoft.com/office/powerpoint/2010/main" val="205674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7B8E-13DE-EFB5-0B3D-E7909BB1033E}"/>
              </a:ext>
            </a:extLst>
          </p:cNvPr>
          <p:cNvSpPr>
            <a:spLocks noGrp="1"/>
          </p:cNvSpPr>
          <p:nvPr>
            <p:ph type="title"/>
          </p:nvPr>
        </p:nvSpPr>
        <p:spPr>
          <a:xfrm>
            <a:off x="120594" y="197244"/>
            <a:ext cx="9404723" cy="903117"/>
          </a:xfrm>
        </p:spPr>
        <p:txBody>
          <a:bodyPr/>
          <a:lstStyle/>
          <a:p>
            <a:r>
              <a:rPr lang="en-US" dirty="0">
                <a:latin typeface="Times New Roman" panose="02020603050405020304" pitchFamily="18" charset="0"/>
                <a:cs typeface="Times New Roman" panose="02020603050405020304" pitchFamily="18" charset="0"/>
              </a:rPr>
              <a:t>About Data &amp; Preprocessing</a:t>
            </a:r>
            <a:endParaRPr lang="en-CA"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F3A1ECE-E97B-7B3A-E09F-3656E50D44F3}"/>
              </a:ext>
            </a:extLst>
          </p:cNvPr>
          <p:cNvSpPr>
            <a:spLocks noGrp="1"/>
          </p:cNvSpPr>
          <p:nvPr>
            <p:ph idx="1"/>
          </p:nvPr>
        </p:nvSpPr>
        <p:spPr>
          <a:xfrm>
            <a:off x="440922" y="1100361"/>
            <a:ext cx="8946541" cy="5508258"/>
          </a:xfrm>
        </p:spPr>
        <p:txBody>
          <a:bodyPr>
            <a:normAutofit/>
          </a:bodyPr>
          <a:lstStyle/>
          <a:p>
            <a:r>
              <a:rPr lang="en-US" dirty="0">
                <a:latin typeface="Times New Roman" panose="02020603050405020304" pitchFamily="18" charset="0"/>
                <a:cs typeface="Times New Roman" panose="02020603050405020304" pitchFamily="18" charset="0"/>
              </a:rPr>
              <a:t>Data Type: .jpg file</a:t>
            </a:r>
          </a:p>
          <a:p>
            <a:r>
              <a:rPr lang="en-US" dirty="0">
                <a:latin typeface="Times New Roman" panose="02020603050405020304" pitchFamily="18" charset="0"/>
                <a:cs typeface="Times New Roman" panose="02020603050405020304" pitchFamily="18" charset="0"/>
              </a:rPr>
              <a:t>Images collected under controlled indoor conditions with consistent lighting</a:t>
            </a:r>
          </a:p>
          <a:p>
            <a:r>
              <a:rPr lang="en-US" dirty="0">
                <a:latin typeface="Times New Roman" panose="02020603050405020304" pitchFamily="18" charset="0"/>
                <a:cs typeface="Times New Roman" panose="02020603050405020304" pitchFamily="18" charset="0"/>
              </a:rPr>
              <a:t>Surfaces: Coated/white panels to enhance stain visibility</a:t>
            </a:r>
          </a:p>
          <a:p>
            <a:r>
              <a:rPr lang="en-US" dirty="0">
                <a:latin typeface="Times New Roman" panose="02020603050405020304" pitchFamily="18" charset="0"/>
                <a:cs typeface="Times New Roman" panose="02020603050405020304" pitchFamily="18" charset="0"/>
              </a:rPr>
              <a:t>Two categories for images:</a:t>
            </a:r>
          </a:p>
          <a:p>
            <a:pPr marL="457200" lvl="1" indent="0">
              <a:buNone/>
            </a:pPr>
            <a:r>
              <a:rPr lang="en-US" sz="2000" dirty="0">
                <a:latin typeface="Times New Roman" panose="02020603050405020304" pitchFamily="18" charset="0"/>
                <a:cs typeface="Times New Roman" panose="02020603050405020304" pitchFamily="18" charset="0"/>
              </a:rPr>
              <a:t>Gunshot images: 400+</a:t>
            </a:r>
          </a:p>
          <a:p>
            <a:pPr marL="457200" lvl="1" indent="0">
              <a:buNone/>
            </a:pPr>
            <a:r>
              <a:rPr lang="en-US" sz="2000" dirty="0">
                <a:latin typeface="Times New Roman" panose="02020603050405020304" pitchFamily="18" charset="0"/>
                <a:cs typeface="Times New Roman" panose="02020603050405020304" pitchFamily="18" charset="0"/>
              </a:rPr>
              <a:t>Impact images: 450+</a:t>
            </a:r>
          </a:p>
          <a:p>
            <a:r>
              <a:rPr lang="en-US" dirty="0">
                <a:latin typeface="Times New Roman" panose="02020603050405020304" pitchFamily="18" charset="0"/>
                <a:cs typeface="Times New Roman" panose="02020603050405020304" pitchFamily="18" charset="0"/>
              </a:rPr>
              <a:t>Stratified 80/20 split for balanced training and testing</a:t>
            </a:r>
          </a:p>
          <a:p>
            <a:r>
              <a:rPr lang="en-US" b="1" dirty="0">
                <a:latin typeface="Times New Roman" panose="02020603050405020304" pitchFamily="18" charset="0"/>
                <a:cs typeface="Times New Roman" panose="02020603050405020304" pitchFamily="18" charset="0"/>
              </a:rPr>
              <a:t>Preprocessing Outputs</a:t>
            </a:r>
          </a:p>
          <a:p>
            <a:pPr marL="457200" lvl="1" indent="0">
              <a:buNone/>
            </a:pPr>
            <a:r>
              <a:rPr lang="en-US" sz="2000" dirty="0">
                <a:latin typeface="Times New Roman" panose="02020603050405020304" pitchFamily="18" charset="0"/>
                <a:cs typeface="Times New Roman" panose="02020603050405020304" pitchFamily="18" charset="0"/>
              </a:rPr>
              <a:t>Standardized resized image</a:t>
            </a:r>
          </a:p>
          <a:p>
            <a:pPr marL="457200" lvl="1" indent="0">
              <a:buNone/>
            </a:pPr>
            <a:r>
              <a:rPr lang="en-US" sz="2000" dirty="0">
                <a:latin typeface="Times New Roman" panose="02020603050405020304" pitchFamily="18" charset="0"/>
                <a:cs typeface="Times New Roman" panose="02020603050405020304" pitchFamily="18" charset="0"/>
              </a:rPr>
              <a:t>Blood segmentation masks</a:t>
            </a:r>
          </a:p>
          <a:p>
            <a:pPr marL="457200" lvl="1" indent="0">
              <a:buNone/>
            </a:pPr>
            <a:r>
              <a:rPr lang="en-US" sz="2000" b="1" dirty="0">
                <a:latin typeface="Times New Roman" panose="02020603050405020304" pitchFamily="18" charset="0"/>
                <a:cs typeface="Times New Roman" panose="02020603050405020304" pitchFamily="18" charset="0"/>
              </a:rPr>
              <a:t>Feature vector (≈80+ features)</a:t>
            </a:r>
            <a:r>
              <a:rPr lang="en-US" sz="2000" dirty="0">
                <a:latin typeface="Times New Roman" panose="02020603050405020304" pitchFamily="18" charset="0"/>
                <a:cs typeface="Times New Roman" panose="02020603050405020304" pitchFamily="18" charset="0"/>
              </a:rPr>
              <a:t> per image</a:t>
            </a:r>
          </a:p>
          <a:p>
            <a:pPr marL="457200" lvl="1" indent="0">
              <a:buNone/>
            </a:pPr>
            <a:r>
              <a:rPr lang="en-US" sz="2000" dirty="0">
                <a:latin typeface="Times New Roman" panose="02020603050405020304" pitchFamily="18" charset="0"/>
                <a:cs typeface="Times New Roman" panose="02020603050405020304" pitchFamily="18" charset="0"/>
              </a:rPr>
              <a:t>Stored in a structured </a:t>
            </a:r>
            <a:r>
              <a:rPr lang="en-US" sz="2000" b="1" dirty="0">
                <a:latin typeface="Times New Roman" panose="02020603050405020304" pitchFamily="18" charset="0"/>
                <a:cs typeface="Times New Roman" panose="02020603050405020304" pitchFamily="18" charset="0"/>
              </a:rPr>
              <a:t>CSV dataset</a:t>
            </a:r>
            <a:r>
              <a:rPr lang="en-US" sz="2000" dirty="0">
                <a:latin typeface="Times New Roman" panose="02020603050405020304" pitchFamily="18" charset="0"/>
                <a:cs typeface="Times New Roman" panose="02020603050405020304" pitchFamily="18" charset="0"/>
              </a:rPr>
              <a:t> with labels</a:t>
            </a:r>
          </a:p>
        </p:txBody>
      </p:sp>
    </p:spTree>
    <p:extLst>
      <p:ext uri="{BB962C8B-B14F-4D97-AF65-F5344CB8AC3E}">
        <p14:creationId xmlns:p14="http://schemas.microsoft.com/office/powerpoint/2010/main" val="3504116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93973B-09DE-A2C6-62F2-FF00DC7C2CD7}"/>
              </a:ext>
            </a:extLst>
          </p:cNvPr>
          <p:cNvSpPr>
            <a:spLocks noGrp="1"/>
          </p:cNvSpPr>
          <p:nvPr>
            <p:ph idx="1"/>
          </p:nvPr>
        </p:nvSpPr>
        <p:spPr>
          <a:xfrm>
            <a:off x="613119" y="966952"/>
            <a:ext cx="10510510" cy="5780689"/>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1. Main Segmentation Path</a:t>
            </a:r>
          </a:p>
          <a:p>
            <a:pPr>
              <a:buFont typeface="Wingdings" panose="05000000000000000000" pitchFamily="2" charset="2"/>
              <a:buChar char="à"/>
            </a:pPr>
            <a:r>
              <a:rPr lang="en-US" dirty="0">
                <a:latin typeface="Times New Roman" panose="02020603050405020304" pitchFamily="18" charset="0"/>
                <a:cs typeface="Times New Roman" panose="02020603050405020304" pitchFamily="18" charset="0"/>
              </a:rPr>
              <a:t>Uses combined RGB and HSV thresholds to detect blood-colored pixels.</a:t>
            </a:r>
          </a:p>
          <a:p>
            <a:pPr>
              <a:buFont typeface="Wingdings" panose="05000000000000000000" pitchFamily="2" charset="2"/>
              <a:buChar char="à"/>
            </a:pPr>
            <a:r>
              <a:rPr lang="en-US" dirty="0">
                <a:latin typeface="Times New Roman" panose="02020603050405020304" pitchFamily="18" charset="0"/>
                <a:cs typeface="Times New Roman" panose="02020603050405020304" pitchFamily="18" charset="0"/>
              </a:rPr>
              <a:t>Removes noise and small artifacts using morphological operations (opening, closing).</a:t>
            </a:r>
          </a:p>
          <a:p>
            <a:pPr>
              <a:buFont typeface="Wingdings" panose="05000000000000000000" pitchFamily="2" charset="2"/>
              <a:buChar char="à"/>
            </a:pPr>
            <a:r>
              <a:rPr lang="en-US" dirty="0">
                <a:latin typeface="Times New Roman" panose="02020603050405020304" pitchFamily="18" charset="0"/>
                <a:cs typeface="Times New Roman" panose="02020603050405020304" pitchFamily="18" charset="0"/>
              </a:rPr>
              <a:t>Produces a clean, stable mask for normal-sized stains.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2. Contingency Segmentation Path</a:t>
            </a:r>
          </a:p>
          <a:p>
            <a:pPr>
              <a:buFont typeface="Wingdings" panose="05000000000000000000" pitchFamily="2" charset="2"/>
              <a:buChar char="à"/>
            </a:pPr>
            <a:r>
              <a:rPr lang="en-US" dirty="0">
                <a:latin typeface="Times New Roman" panose="02020603050405020304" pitchFamily="18" charset="0"/>
                <a:cs typeface="Times New Roman" panose="02020603050405020304" pitchFamily="18" charset="0"/>
              </a:rPr>
              <a:t>Triggered when the stain area is small, sparse, or unclear.</a:t>
            </a:r>
          </a:p>
          <a:p>
            <a:pPr>
              <a:buFont typeface="Wingdings" panose="05000000000000000000" pitchFamily="2" charset="2"/>
              <a:buChar char="à"/>
            </a:pPr>
            <a:r>
              <a:rPr lang="en-US" dirty="0">
                <a:latin typeface="Times New Roman" panose="02020603050405020304" pitchFamily="18" charset="0"/>
                <a:cs typeface="Times New Roman" panose="02020603050405020304" pitchFamily="18" charset="0"/>
              </a:rPr>
              <a:t>Uses looser, more permissive thresholds to capture tiny micro-droplets.</a:t>
            </a:r>
          </a:p>
          <a:p>
            <a:pPr>
              <a:buFont typeface="Wingdings" panose="05000000000000000000" pitchFamily="2" charset="2"/>
              <a:buChar char="à"/>
            </a:pPr>
            <a:r>
              <a:rPr lang="en-US" dirty="0">
                <a:latin typeface="Times New Roman" panose="02020603050405020304" pitchFamily="18" charset="0"/>
                <a:cs typeface="Times New Roman" panose="02020603050405020304" pitchFamily="18" charset="0"/>
              </a:rPr>
              <a:t>Essential for detecting gunshot mist, which standard thresholds may miss.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3. Final Blood Mask</a:t>
            </a:r>
          </a:p>
          <a:p>
            <a:pPr>
              <a:buFont typeface="Wingdings" panose="05000000000000000000" pitchFamily="2" charset="2"/>
              <a:buChar char="à"/>
            </a:pPr>
            <a:r>
              <a:rPr lang="en-US" dirty="0">
                <a:latin typeface="Times New Roman" panose="02020603050405020304" pitchFamily="18" charset="0"/>
                <a:cs typeface="Times New Roman" panose="02020603050405020304" pitchFamily="18" charset="0"/>
              </a:rPr>
              <a:t>Chooses the better of the two masks based on coverage and consistency.</a:t>
            </a:r>
          </a:p>
          <a:p>
            <a:pPr>
              <a:buFont typeface="Wingdings" panose="05000000000000000000" pitchFamily="2" charset="2"/>
              <a:buChar char="à"/>
            </a:pPr>
            <a:r>
              <a:rPr lang="en-US" dirty="0">
                <a:latin typeface="Times New Roman" panose="02020603050405020304" pitchFamily="18" charset="0"/>
                <a:cs typeface="Times New Roman" panose="02020603050405020304" pitchFamily="18" charset="0"/>
              </a:rPr>
              <a:t>Ensures both large stains and fine droplets are captured.</a:t>
            </a:r>
          </a:p>
        </p:txBody>
      </p:sp>
      <p:sp>
        <p:nvSpPr>
          <p:cNvPr id="4" name="Title 1">
            <a:extLst>
              <a:ext uri="{FF2B5EF4-FFF2-40B4-BE49-F238E27FC236}">
                <a16:creationId xmlns:a16="http://schemas.microsoft.com/office/drawing/2014/main" id="{84B8CBA1-A993-8B5C-6FB4-9921DD7C1D62}"/>
              </a:ext>
            </a:extLst>
          </p:cNvPr>
          <p:cNvSpPr>
            <a:spLocks noGrp="1"/>
          </p:cNvSpPr>
          <p:nvPr>
            <p:ph type="title"/>
          </p:nvPr>
        </p:nvSpPr>
        <p:spPr>
          <a:xfrm>
            <a:off x="189291" y="119231"/>
            <a:ext cx="9404723" cy="847721"/>
          </a:xfrm>
        </p:spPr>
        <p:txBody>
          <a:bodyPr/>
          <a:lstStyle/>
          <a:p>
            <a:r>
              <a:rPr lang="en-US" dirty="0">
                <a:latin typeface="Times New Roman" panose="02020603050405020304" pitchFamily="18" charset="0"/>
                <a:cs typeface="Times New Roman" panose="02020603050405020304" pitchFamily="18" charset="0"/>
              </a:rPr>
              <a:t>Blood Segmentation</a:t>
            </a:r>
          </a:p>
        </p:txBody>
      </p:sp>
    </p:spTree>
    <p:extLst>
      <p:ext uri="{BB962C8B-B14F-4D97-AF65-F5344CB8AC3E}">
        <p14:creationId xmlns:p14="http://schemas.microsoft.com/office/powerpoint/2010/main" val="2087368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CBAC-1835-DD54-2BE9-6FAE2EA36865}"/>
              </a:ext>
            </a:extLst>
          </p:cNvPr>
          <p:cNvSpPr>
            <a:spLocks noGrp="1"/>
          </p:cNvSpPr>
          <p:nvPr>
            <p:ph type="title"/>
          </p:nvPr>
        </p:nvSpPr>
        <p:spPr>
          <a:xfrm>
            <a:off x="215187" y="163298"/>
            <a:ext cx="9404723" cy="892606"/>
          </a:xfrm>
        </p:spPr>
        <p:txBody>
          <a:bodyPr/>
          <a:lstStyle/>
          <a:p>
            <a:r>
              <a:rPr lang="en-US" dirty="0">
                <a:latin typeface="Times New Roman" panose="02020603050405020304" pitchFamily="18" charset="0"/>
                <a:cs typeface="Times New Roman" panose="02020603050405020304" pitchFamily="18" charset="0"/>
              </a:rPr>
              <a:t>Feature Extraction</a:t>
            </a:r>
            <a:endParaRPr lang="en-CA"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93DB1FE-EA8D-9817-4C8E-86D21219CF89}"/>
              </a:ext>
            </a:extLst>
          </p:cNvPr>
          <p:cNvSpPr>
            <a:spLocks noGrp="1" noChangeArrowheads="1"/>
          </p:cNvSpPr>
          <p:nvPr>
            <p:ph idx="1"/>
          </p:nvPr>
        </p:nvSpPr>
        <p:spPr bwMode="auto">
          <a:xfrm>
            <a:off x="299407" y="1097449"/>
            <a:ext cx="11130729" cy="560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b="1" dirty="0">
                <a:latin typeface="Times New Roman" panose="02020603050405020304" pitchFamily="18" charset="0"/>
                <a:cs typeface="Times New Roman" panose="02020603050405020304" pitchFamily="18" charset="0"/>
              </a:rPr>
              <a:t>1. Basic Size &amp; Coverage</a:t>
            </a:r>
          </a:p>
          <a:p>
            <a:pPr marL="0" indent="0">
              <a:buNone/>
            </a:pPr>
            <a:r>
              <a:rPr lang="en-US" b="1" dirty="0">
                <a:latin typeface="Times New Roman" panose="02020603050405020304" pitchFamily="18" charset="0"/>
                <a:cs typeface="Times New Roman" panose="02020603050405020304" pitchFamily="18" charset="0"/>
              </a:rPr>
              <a:t>2. Count &amp; Size Distribution: </a:t>
            </a:r>
            <a:r>
              <a:rPr lang="en-US" dirty="0">
                <a:latin typeface="Times New Roman" panose="02020603050405020304" pitchFamily="18" charset="0"/>
                <a:cs typeface="Times New Roman" panose="02020603050405020304" pitchFamily="18" charset="0"/>
              </a:rPr>
              <a:t>Counts stains and analyzes their size patterns (means, ratios, small vs. large stains). Gunshots → many tiny drops; impacts → fewer, larger stains.</a:t>
            </a:r>
          </a:p>
          <a:p>
            <a:pPr marL="0" indent="0">
              <a:buNone/>
            </a:pPr>
            <a:r>
              <a:rPr lang="en-US" b="1" dirty="0">
                <a:latin typeface="Times New Roman" panose="02020603050405020304" pitchFamily="18" charset="0"/>
                <a:cs typeface="Times New Roman" panose="02020603050405020304" pitchFamily="18" charset="0"/>
              </a:rPr>
              <a:t>3. Shape &amp; Passive-like Features: </a:t>
            </a:r>
            <a:r>
              <a:rPr lang="en-US" dirty="0">
                <a:latin typeface="Times New Roman" panose="02020603050405020304" pitchFamily="18" charset="0"/>
                <a:cs typeface="Times New Roman" panose="02020603050405020304" pitchFamily="18" charset="0"/>
              </a:rPr>
              <a:t>Evaluates roundness and circularity to detect passive-type stains, which are more common in impact patterns.</a:t>
            </a:r>
          </a:p>
          <a:p>
            <a:pPr marL="0" indent="0">
              <a:buNone/>
            </a:pPr>
            <a:r>
              <a:rPr lang="en-US" b="1" dirty="0">
                <a:latin typeface="Times New Roman" panose="02020603050405020304" pitchFamily="18" charset="0"/>
                <a:cs typeface="Times New Roman" panose="02020603050405020304" pitchFamily="18" charset="0"/>
              </a:rPr>
              <a:t>4. Spatial Distribution: </a:t>
            </a:r>
            <a:r>
              <a:rPr lang="en-US" dirty="0">
                <a:latin typeface="Times New Roman" panose="02020603050405020304" pitchFamily="18" charset="0"/>
                <a:cs typeface="Times New Roman" panose="02020603050405020304" pitchFamily="18" charset="0"/>
              </a:rPr>
              <a:t>Analyzes how stains are spread (distance percentiles, core vs. outer density). Gunshots spread wider; impacts cluster near the source.</a:t>
            </a:r>
          </a:p>
          <a:p>
            <a:pPr marL="0" indent="0">
              <a:buNone/>
            </a:pPr>
            <a:r>
              <a:rPr lang="en-US" b="1" dirty="0">
                <a:latin typeface="Times New Roman" panose="02020603050405020304" pitchFamily="18" charset="0"/>
                <a:cs typeface="Times New Roman" panose="02020603050405020304" pitchFamily="18" charset="0"/>
              </a:rPr>
              <a:t>5. Intensity Distribution: </a:t>
            </a:r>
            <a:r>
              <a:rPr lang="en-US" dirty="0">
                <a:latin typeface="Times New Roman" panose="02020603050405020304" pitchFamily="18" charset="0"/>
                <a:cs typeface="Times New Roman" panose="02020603050405020304" pitchFamily="18" charset="0"/>
              </a:rPr>
              <a:t>Uses grayscale statistics to separate heavy, dark deposits from lighter, mist-like droplets.</a:t>
            </a:r>
          </a:p>
          <a:p>
            <a:pPr marL="0" indent="0">
              <a:buNone/>
            </a:pPr>
            <a:r>
              <a:rPr lang="en-US" b="1" dirty="0">
                <a:latin typeface="Times New Roman" panose="02020603050405020304" pitchFamily="18" charset="0"/>
                <a:cs typeface="Times New Roman" panose="02020603050405020304" pitchFamily="18" charset="0"/>
              </a:rPr>
              <a:t>6. Elongation &amp; Orientation: </a:t>
            </a:r>
            <a:r>
              <a:rPr lang="en-US" dirty="0">
                <a:latin typeface="Times New Roman" panose="02020603050405020304" pitchFamily="18" charset="0"/>
                <a:cs typeface="Times New Roman" panose="02020603050405020304" pitchFamily="18" charset="0"/>
              </a:rPr>
              <a:t>Measures how stretched stains are and whether they follow a directional trend (impact angle cues).</a:t>
            </a:r>
          </a:p>
          <a:p>
            <a:pPr marL="0" indent="0">
              <a:buNone/>
            </a:pPr>
            <a:r>
              <a:rPr lang="en-US" b="1" dirty="0">
                <a:latin typeface="Times New Roman" panose="02020603050405020304" pitchFamily="18" charset="0"/>
                <a:cs typeface="Times New Roman" panose="02020603050405020304" pitchFamily="18" charset="0"/>
              </a:rPr>
              <a:t>7. Clustering / Neighbor Features: </a:t>
            </a:r>
            <a:r>
              <a:rPr lang="en-US" dirty="0">
                <a:latin typeface="Times New Roman" panose="02020603050405020304" pitchFamily="18" charset="0"/>
                <a:cs typeface="Times New Roman" panose="02020603050405020304" pitchFamily="18" charset="0"/>
              </a:rPr>
              <a:t>Examines spacing between stains; gunshot mist forms dense clusters of tiny droplets.</a:t>
            </a:r>
          </a:p>
          <a:p>
            <a:pPr marL="0" indent="0">
              <a:buNone/>
            </a:pPr>
            <a:r>
              <a:rPr lang="en-US" b="1" dirty="0">
                <a:latin typeface="Times New Roman" panose="02020603050405020304" pitchFamily="18" charset="0"/>
                <a:cs typeface="Times New Roman" panose="02020603050405020304" pitchFamily="18" charset="0"/>
              </a:rPr>
              <a:t>8. Color Features: </a:t>
            </a:r>
            <a:r>
              <a:rPr lang="en-US" dirty="0">
                <a:latin typeface="Times New Roman" panose="02020603050405020304" pitchFamily="18" charset="0"/>
                <a:cs typeface="Times New Roman" panose="02020603050405020304" pitchFamily="18" charset="0"/>
              </a:rPr>
              <a:t>Includes mean R/G/B and HSV values (e.g., red dominance) to capture details lost in grayscale-only approaches.</a:t>
            </a:r>
          </a:p>
        </p:txBody>
      </p:sp>
    </p:spTree>
    <p:extLst>
      <p:ext uri="{BB962C8B-B14F-4D97-AF65-F5344CB8AC3E}">
        <p14:creationId xmlns:p14="http://schemas.microsoft.com/office/powerpoint/2010/main" val="62799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9F36-8C35-F5CC-FB6E-1052E7C77D2F}"/>
              </a:ext>
            </a:extLst>
          </p:cNvPr>
          <p:cNvSpPr>
            <a:spLocks noGrp="1"/>
          </p:cNvSpPr>
          <p:nvPr>
            <p:ph type="title"/>
          </p:nvPr>
        </p:nvSpPr>
        <p:spPr>
          <a:xfrm>
            <a:off x="231332" y="207621"/>
            <a:ext cx="9404723" cy="857608"/>
          </a:xfrm>
        </p:spPr>
        <p:txBody>
          <a:bodyPr/>
          <a:lstStyle/>
          <a:p>
            <a:r>
              <a:rPr lang="en-US" sz="2400" dirty="0">
                <a:latin typeface="Times New Roman" panose="02020603050405020304" pitchFamily="18" charset="0"/>
                <a:cs typeface="Times New Roman" panose="02020603050405020304" pitchFamily="18" charset="0"/>
              </a:rPr>
              <a:t>SAMPLE TEST FOR SEGMENTATION TESTING AND FEATURE EXTRACTION</a:t>
            </a:r>
          </a:p>
        </p:txBody>
      </p:sp>
      <p:pic>
        <p:nvPicPr>
          <p:cNvPr id="5" name="Picture 4">
            <a:extLst>
              <a:ext uri="{FF2B5EF4-FFF2-40B4-BE49-F238E27FC236}">
                <a16:creationId xmlns:a16="http://schemas.microsoft.com/office/drawing/2014/main" id="{E03A2FA2-D5C8-1FBA-914C-CA8E9616C109}"/>
              </a:ext>
            </a:extLst>
          </p:cNvPr>
          <p:cNvPicPr>
            <a:picLocks noChangeAspect="1"/>
          </p:cNvPicPr>
          <p:nvPr/>
        </p:nvPicPr>
        <p:blipFill>
          <a:blip r:embed="rId3"/>
          <a:stretch>
            <a:fillRect/>
          </a:stretch>
        </p:blipFill>
        <p:spPr>
          <a:xfrm>
            <a:off x="0" y="1734892"/>
            <a:ext cx="12192000" cy="3556380"/>
          </a:xfrm>
          <a:prstGeom prst="rect">
            <a:avLst/>
          </a:prstGeom>
        </p:spPr>
      </p:pic>
      <p:pic>
        <p:nvPicPr>
          <p:cNvPr id="7" name="Picture 6">
            <a:extLst>
              <a:ext uri="{FF2B5EF4-FFF2-40B4-BE49-F238E27FC236}">
                <a16:creationId xmlns:a16="http://schemas.microsoft.com/office/drawing/2014/main" id="{C2C23FEA-7941-6796-D003-4DA4F28CA7B0}"/>
              </a:ext>
            </a:extLst>
          </p:cNvPr>
          <p:cNvPicPr>
            <a:picLocks noChangeAspect="1"/>
          </p:cNvPicPr>
          <p:nvPr/>
        </p:nvPicPr>
        <p:blipFill>
          <a:blip r:embed="rId4"/>
          <a:stretch>
            <a:fillRect/>
          </a:stretch>
        </p:blipFill>
        <p:spPr>
          <a:xfrm>
            <a:off x="1552882" y="5637040"/>
            <a:ext cx="9716856" cy="647790"/>
          </a:xfrm>
          <a:prstGeom prst="rect">
            <a:avLst/>
          </a:prstGeom>
        </p:spPr>
      </p:pic>
    </p:spTree>
    <p:extLst>
      <p:ext uri="{BB962C8B-B14F-4D97-AF65-F5344CB8AC3E}">
        <p14:creationId xmlns:p14="http://schemas.microsoft.com/office/powerpoint/2010/main" val="38861619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897</TotalTime>
  <Words>2808</Words>
  <Application>Microsoft Office PowerPoint</Application>
  <PresentationFormat>Widescreen</PresentationFormat>
  <Paragraphs>180</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Century Gothic</vt:lpstr>
      <vt:lpstr>Times New Roman</vt:lpstr>
      <vt:lpstr>Wingdings</vt:lpstr>
      <vt:lpstr>Wingdings 3</vt:lpstr>
      <vt:lpstr>Ion</vt:lpstr>
      <vt:lpstr>Bloodstain Pattern Classification</vt:lpstr>
      <vt:lpstr>Introduction</vt:lpstr>
      <vt:lpstr>Gunshot           Blunt Impact</vt:lpstr>
      <vt:lpstr>PowerPoint Presentation</vt:lpstr>
      <vt:lpstr>PowerPoint Presentation</vt:lpstr>
      <vt:lpstr>About Data &amp; Preprocessing</vt:lpstr>
      <vt:lpstr>Blood Segmentation</vt:lpstr>
      <vt:lpstr>Feature Extraction</vt:lpstr>
      <vt:lpstr>SAMPLE TEST FOR SEGMENTATION TESTING AND FEATURE EXTRACTION</vt:lpstr>
      <vt:lpstr>Model Training, Evaluation &amp; Calibration (CatBoost)</vt:lpstr>
      <vt:lpstr>Advanced Performance Diagnostics</vt:lpstr>
      <vt:lpstr>PowerPoint Presentation</vt:lpstr>
      <vt:lpstr>Variant A - Image processing step</vt:lpstr>
      <vt:lpstr>Timeline</vt:lpstr>
      <vt:lpstr>References</vt:lpstr>
      <vt:lpstr>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Devkumar Barot</dc:creator>
  <cp:lastModifiedBy>Devkumar Barot</cp:lastModifiedBy>
  <cp:revision>45</cp:revision>
  <dcterms:created xsi:type="dcterms:W3CDTF">2025-09-24T04:50:24Z</dcterms:created>
  <dcterms:modified xsi:type="dcterms:W3CDTF">2025-12-08T02:59:00Z</dcterms:modified>
</cp:coreProperties>
</file>